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547"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2" r:id="rId28"/>
    <p:sldId id="283"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p15:clr>
            <a:srgbClr val="A4A3A4"/>
          </p15:clr>
        </p15:guide>
        <p15:guide id="2" pos="43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07" autoAdjust="0"/>
    <p:restoredTop sz="89714" autoAdjust="0"/>
  </p:normalViewPr>
  <p:slideViewPr>
    <p:cSldViewPr snapToGrid="0" snapToObjects="1">
      <p:cViewPr varScale="1">
        <p:scale>
          <a:sx n="79" d="100"/>
          <a:sy n="79" d="100"/>
        </p:scale>
        <p:origin x="208" y="200"/>
      </p:cViewPr>
      <p:guideLst>
        <p:guide orient="horz" pos="2472"/>
        <p:guide pos="4336"/>
      </p:guideLst>
    </p:cSldViewPr>
  </p:slideViewPr>
  <p:outlineViewPr>
    <p:cViewPr>
      <p:scale>
        <a:sx n="33" d="100"/>
        <a:sy n="33" d="100"/>
      </p:scale>
      <p:origin x="16" y="2004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335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2F0151-EC07-934A-AE26-1DBB68DC41B8}" type="datetimeFigureOut">
              <a:rPr lang="en-US" smtClean="0"/>
              <a:t>1/14/16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47CE2-62FE-FC4C-963B-9645AF7FF934}" type="slidenum">
              <a:rPr lang="en-US" smtClean="0"/>
              <a:t>‹#›</a:t>
            </a:fld>
            <a:endParaRPr lang="en-US" dirty="0"/>
          </a:p>
        </p:txBody>
      </p:sp>
    </p:spTree>
    <p:extLst>
      <p:ext uri="{BB962C8B-B14F-4D97-AF65-F5344CB8AC3E}">
        <p14:creationId xmlns:p14="http://schemas.microsoft.com/office/powerpoint/2010/main" val="925978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8267C-E060-7343-A0FE-934AF6E9F7DE}" type="datetimeFigureOut">
              <a:rPr lang="en-US" smtClean="0"/>
              <a:t>1/14/16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2F925-CF16-7049-971D-A8B2B4D2E0E3}" type="slidenum">
              <a:rPr lang="en-US" smtClean="0"/>
              <a:t>‹#›</a:t>
            </a:fld>
            <a:endParaRPr lang="en-US" dirty="0"/>
          </a:p>
        </p:txBody>
      </p:sp>
    </p:spTree>
    <p:extLst>
      <p:ext uri="{BB962C8B-B14F-4D97-AF65-F5344CB8AC3E}">
        <p14:creationId xmlns:p14="http://schemas.microsoft.com/office/powerpoint/2010/main" val="40598878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a:t>
            </a:fld>
            <a:endParaRPr lang="en-US"/>
          </a:p>
        </p:txBody>
      </p:sp>
    </p:spTree>
    <p:extLst>
      <p:ext uri="{BB962C8B-B14F-4D97-AF65-F5344CB8AC3E}">
        <p14:creationId xmlns:p14="http://schemas.microsoft.com/office/powerpoint/2010/main" val="95259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AE168-F9E8-554D-9B96-4BFD5ECD88C4}" type="slidenum">
              <a:rPr lang="en-US"/>
              <a:pPr/>
              <a:t>28</a:t>
            </a:fld>
            <a:endParaRPr lang="en-US"/>
          </a:p>
        </p:txBody>
      </p:sp>
      <p:sp>
        <p:nvSpPr>
          <p:cNvPr id="442370" name="Rectangle 1026"/>
          <p:cNvSpPr>
            <a:spLocks noGrp="1" noRot="1" noChangeAspect="1" noChangeArrowheads="1" noTextEdit="1"/>
          </p:cNvSpPr>
          <p:nvPr>
            <p:ph type="sldImg"/>
          </p:nvPr>
        </p:nvSpPr>
        <p:spPr>
          <a:ln/>
        </p:spPr>
      </p:sp>
      <p:sp>
        <p:nvSpPr>
          <p:cNvPr id="442371"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594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157A8-9898-0541-9228-74F15ABE5EF9}" type="slidenum">
              <a:rPr lang="en-US"/>
              <a:pPr/>
              <a:t>32</a:t>
            </a:fld>
            <a:endParaRPr lang="en-US"/>
          </a:p>
        </p:txBody>
      </p:sp>
      <p:sp>
        <p:nvSpPr>
          <p:cNvPr id="445442" name="Rectangle 1026"/>
          <p:cNvSpPr>
            <a:spLocks noGrp="1" noRot="1" noChangeAspect="1" noChangeArrowheads="1" noTextEdit="1"/>
          </p:cNvSpPr>
          <p:nvPr>
            <p:ph type="sldImg"/>
          </p:nvPr>
        </p:nvSpPr>
        <p:spPr>
          <a:ln/>
        </p:spPr>
      </p:sp>
      <p:sp>
        <p:nvSpPr>
          <p:cNvPr id="44544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3115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4FBD5B-44B0-4A44-8C06-179DAE181786}" type="slidenum">
              <a:rPr lang="en-US"/>
              <a:pPr/>
              <a:t>33</a:t>
            </a:fld>
            <a:endParaRPr lang="en-US"/>
          </a:p>
        </p:txBody>
      </p:sp>
      <p:sp>
        <p:nvSpPr>
          <p:cNvPr id="446466" name="Rectangle 1026"/>
          <p:cNvSpPr>
            <a:spLocks noGrp="1" noRot="1" noChangeAspect="1" noChangeArrowheads="1" noTextEdit="1"/>
          </p:cNvSpPr>
          <p:nvPr>
            <p:ph type="sldImg"/>
          </p:nvPr>
        </p:nvSpPr>
        <p:spPr>
          <a:ln/>
        </p:spPr>
      </p:sp>
      <p:sp>
        <p:nvSpPr>
          <p:cNvPr id="446467"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55160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1808025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7"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51318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7"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9276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a:p>
        </p:txBody>
      </p:sp>
      <p:sp>
        <p:nvSpPr>
          <p:cNvPr id="7" name="Footer Placeholder 8"/>
          <p:cNvSpPr txBox="1">
            <a:spLocks/>
          </p:cNvSpPr>
          <p:nvPr userDrawn="1"/>
        </p:nvSpPr>
        <p:spPr>
          <a:xfrm>
            <a:off x="457200" y="6373815"/>
            <a:ext cx="38917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smtClean="0"/>
              <a:t>Adam Doupé, </a:t>
            </a:r>
            <a:r>
              <a:rPr lang="fr-FR" smtClean="0"/>
              <a:t>Software</a:t>
            </a:r>
            <a:r>
              <a:rPr lang="fr-FR" baseline="0" smtClean="0"/>
              <a:t> Security</a:t>
            </a:r>
            <a:endParaRPr lang="en-US" noProof="0" dirty="0"/>
          </a:p>
        </p:txBody>
      </p:sp>
    </p:spTree>
    <p:extLst>
      <p:ext uri="{BB962C8B-B14F-4D97-AF65-F5344CB8AC3E}">
        <p14:creationId xmlns:p14="http://schemas.microsoft.com/office/powerpoint/2010/main" val="21734406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19265315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Tree>
    <p:extLst>
      <p:ext uri="{BB962C8B-B14F-4D97-AF65-F5344CB8AC3E}">
        <p14:creationId xmlns:p14="http://schemas.microsoft.com/office/powerpoint/2010/main" val="28143121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Tree>
    <p:extLst>
      <p:ext uri="{BB962C8B-B14F-4D97-AF65-F5344CB8AC3E}">
        <p14:creationId xmlns:p14="http://schemas.microsoft.com/office/powerpoint/2010/main" val="2005068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6"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089913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5"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86155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2754ED01-E2A0-4C1E-8E21-014B99041579}" type="slidenum">
              <a:rPr lang="en-US" smtClean="0"/>
              <a:pPr/>
              <a:t>‹#›</a:t>
            </a:fld>
            <a:endParaRPr lang="en-US" dirty="0"/>
          </a:p>
        </p:txBody>
      </p:sp>
      <p:sp>
        <p:nvSpPr>
          <p:cNvPr id="8"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9429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8"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4413800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86"/>
          <p:cNvPicPr>
            <a:picLocks noChangeAspect="1" noChangeArrowheads="1"/>
          </p:cNvPicPr>
          <p:nvPr userDrawn="1"/>
        </p:nvPicPr>
        <p:blipFill>
          <a:blip r:embed="rId13" cstate="print"/>
          <a:srcRect/>
          <a:stretch>
            <a:fillRect/>
          </a:stretch>
        </p:blipFill>
        <p:spPr bwMode="auto">
          <a:xfrm>
            <a:off x="8242300" y="6356353"/>
            <a:ext cx="444500" cy="200025"/>
          </a:xfrm>
          <a:prstGeom prst="rect">
            <a:avLst/>
          </a:prstGeom>
          <a:noFill/>
          <a:ln w="9525">
            <a:noFill/>
            <a:miter lim="800000"/>
            <a:headEnd/>
            <a:tailEnd/>
          </a:ln>
        </p:spPr>
      </p:pic>
    </p:spTree>
    <p:extLst>
      <p:ext uri="{BB962C8B-B14F-4D97-AF65-F5344CB8AC3E}">
        <p14:creationId xmlns:p14="http://schemas.microsoft.com/office/powerpoint/2010/main" val="2988045441"/>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mazon.com/The-Cuckoos-Egg-Tracking-Espionage/dp/141650778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log.wfmu.org/freeform/2008/05/a-brief-history.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History of Software Insecurity</a:t>
            </a:r>
            <a:endParaRPr lang="en-US" noProof="0" dirty="0"/>
          </a:p>
        </p:txBody>
      </p:sp>
      <p:sp>
        <p:nvSpPr>
          <p:cNvPr id="3" name="Subtitle 2"/>
          <p:cNvSpPr>
            <a:spLocks noGrp="1"/>
          </p:cNvSpPr>
          <p:nvPr>
            <p:ph type="subTitle" idx="1"/>
          </p:nvPr>
        </p:nvSpPr>
        <p:spPr>
          <a:xfrm>
            <a:off x="1371600" y="3886199"/>
            <a:ext cx="6400800" cy="2059281"/>
          </a:xfrm>
        </p:spPr>
        <p:txBody>
          <a:bodyPr>
            <a:normAutofit fontScale="70000" lnSpcReduction="20000"/>
          </a:bodyPr>
          <a:lstStyle/>
          <a:p>
            <a:r>
              <a:rPr lang="en-US" noProof="0" dirty="0" smtClean="0"/>
              <a:t>CSE 545 </a:t>
            </a:r>
            <a:r>
              <a:rPr lang="en-US" dirty="0" smtClean="0"/>
              <a:t>– Software Security</a:t>
            </a:r>
          </a:p>
          <a:p>
            <a:r>
              <a:rPr lang="en-US" dirty="0" smtClean="0"/>
              <a:t>Spring 2016</a:t>
            </a:r>
          </a:p>
          <a:p>
            <a:endParaRPr lang="en-US" noProof="0" dirty="0" smtClean="0"/>
          </a:p>
          <a:p>
            <a:r>
              <a:rPr lang="en-US" dirty="0" smtClean="0"/>
              <a:t>Adam Doupé</a:t>
            </a:r>
          </a:p>
          <a:p>
            <a:r>
              <a:rPr lang="en-US" i="1" noProof="0" dirty="0" smtClean="0"/>
              <a:t>Arizona State University</a:t>
            </a:r>
            <a:endParaRPr lang="en-US" noProof="0" dirty="0" smtClean="0"/>
          </a:p>
          <a:p>
            <a:r>
              <a:rPr lang="en-US" dirty="0" smtClean="0"/>
              <a:t>http://</a:t>
            </a:r>
            <a:r>
              <a:rPr lang="en-US" dirty="0" err="1" smtClean="0"/>
              <a:t>adamdoupe.com</a:t>
            </a:r>
            <a:endParaRPr lang="en-US" noProof="0" dirty="0" smtClean="0"/>
          </a:p>
        </p:txBody>
      </p:sp>
      <p:sp>
        <p:nvSpPr>
          <p:cNvPr id="4" name="TextBox 3"/>
          <p:cNvSpPr txBox="1"/>
          <p:nvPr/>
        </p:nvSpPr>
        <p:spPr>
          <a:xfrm>
            <a:off x="0" y="6581001"/>
            <a:ext cx="5334000" cy="276999"/>
          </a:xfrm>
          <a:prstGeom prst="rect">
            <a:avLst/>
          </a:prstGeom>
          <a:noFill/>
        </p:spPr>
        <p:txBody>
          <a:bodyPr wrap="square" rtlCol="0">
            <a:spAutoFit/>
          </a:bodyPr>
          <a:lstStyle/>
          <a:p>
            <a:r>
              <a:rPr lang="en-US" sz="1200" dirty="0" smtClean="0"/>
              <a:t>Content of some slides provided by Giovanni Vigna of UCSB, with approval</a:t>
            </a:r>
            <a:endParaRPr lang="en-US" sz="1200" dirty="0"/>
          </a:p>
        </p:txBody>
      </p:sp>
    </p:spTree>
    <p:extLst>
      <p:ext uri="{BB962C8B-B14F-4D97-AF65-F5344CB8AC3E}">
        <p14:creationId xmlns:p14="http://schemas.microsoft.com/office/powerpoint/2010/main" val="813896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 Phreaking</a:t>
            </a:r>
            <a:endParaRPr lang="en-US" dirty="0"/>
          </a:p>
        </p:txBody>
      </p:sp>
      <p:sp>
        <p:nvSpPr>
          <p:cNvPr id="3" name="Content Placeholder 2"/>
          <p:cNvSpPr>
            <a:spLocks noGrp="1"/>
          </p:cNvSpPr>
          <p:nvPr>
            <p:ph idx="1"/>
          </p:nvPr>
        </p:nvSpPr>
        <p:spPr/>
        <p:txBody>
          <a:bodyPr/>
          <a:lstStyle/>
          <a:p>
            <a:r>
              <a:rPr lang="en-US" dirty="0" smtClean="0"/>
              <a:t>John Draper became known as "Captain Crunch" and built a "blue box"</a:t>
            </a:r>
          </a:p>
          <a:p>
            <a:pPr lvl="1"/>
            <a:r>
              <a:rPr lang="en-US" dirty="0" smtClean="0"/>
              <a:t>Blue box produced a number of different tones that could be used for in-band signaling</a:t>
            </a:r>
          </a:p>
          <a:p>
            <a:r>
              <a:rPr lang="en-US" dirty="0" smtClean="0"/>
              <a:t>Draper was eventually sentenced to five years' probation for phone fraud</a:t>
            </a:r>
          </a:p>
          <a:p>
            <a:r>
              <a:rPr lang="en-US" dirty="0" smtClean="0"/>
              <a:t>Why do we care?</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10</a:t>
            </a:fld>
            <a:endParaRPr lang="en-US"/>
          </a:p>
        </p:txBody>
      </p:sp>
    </p:spTree>
    <p:extLst>
      <p:ext uri="{BB962C8B-B14F-4D97-AF65-F5344CB8AC3E}">
        <p14:creationId xmlns:p14="http://schemas.microsoft.com/office/powerpoint/2010/main" val="60448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Warnings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Bob Metcalfe "The Stockings Were Hung by the Chimney with Care," RFC #602, December 1973</a:t>
            </a:r>
          </a:p>
          <a:p>
            <a:endParaRPr lang="en-US" dirty="0" smtClean="0"/>
          </a:p>
          <a:p>
            <a:pPr>
              <a:lnSpc>
                <a:spcPct val="90000"/>
              </a:lnSpc>
              <a:buFontTx/>
              <a:buNone/>
            </a:pPr>
            <a:r>
              <a:rPr lang="en-US" i="1" dirty="0"/>
              <a:t>The ARPA Computer Network is susceptible to security violations for at least the three following reasons:</a:t>
            </a:r>
          </a:p>
          <a:p>
            <a:pPr>
              <a:lnSpc>
                <a:spcPct val="90000"/>
              </a:lnSpc>
              <a:buFontTx/>
              <a:buNone/>
            </a:pPr>
            <a:r>
              <a:rPr lang="en-US" i="1" dirty="0"/>
              <a:t>(1)  Individual sites, used to physical limitations on machine access, have not yet taken sufficient precautions toward securing their systems against unauthorized remote use.  For example, many people still use passwords which are easy to guess: their first names, their initials, their host name spelled backwards, a string of characters which are easy to type in sequence (e.g. ZXCVBNM).</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11</a:t>
            </a:fld>
            <a:endParaRPr lang="en-US"/>
          </a:p>
        </p:txBody>
      </p:sp>
    </p:spTree>
    <p:extLst>
      <p:ext uri="{BB962C8B-B14F-4D97-AF65-F5344CB8AC3E}">
        <p14:creationId xmlns:p14="http://schemas.microsoft.com/office/powerpoint/2010/main" val="123780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Warnings</a:t>
            </a:r>
            <a:endParaRPr lang="en-US" dirty="0"/>
          </a:p>
        </p:txBody>
      </p:sp>
      <p:sp>
        <p:nvSpPr>
          <p:cNvPr id="3" name="Content Placeholder 2"/>
          <p:cNvSpPr>
            <a:spLocks noGrp="1"/>
          </p:cNvSpPr>
          <p:nvPr>
            <p:ph idx="1"/>
          </p:nvPr>
        </p:nvSpPr>
        <p:spPr/>
        <p:txBody>
          <a:bodyPr>
            <a:normAutofit fontScale="85000" lnSpcReduction="20000"/>
          </a:bodyPr>
          <a:lstStyle/>
          <a:p>
            <a:pPr>
              <a:buFontTx/>
              <a:buNone/>
            </a:pPr>
            <a:r>
              <a:rPr lang="en-US" i="1" dirty="0"/>
              <a:t>(2) The TIP allows access to the ARPANET to a much wider audience than is thought or intended. TIP phone numbers are posted, like those scribbled hastily on the walls of phone booths and men's rooms. The TIP required no user identification before giving service. Thus, many people, including those who used to spend their time ripping off Ma Bell, get access to our stockings in a most anonymous way.</a:t>
            </a:r>
          </a:p>
          <a:p>
            <a:pPr>
              <a:buFontTx/>
              <a:buNone/>
            </a:pPr>
            <a:r>
              <a:rPr lang="en-US" i="1" dirty="0"/>
              <a:t>(3)  There is lingering affection for the challenge of breaking someone's system. This affection lingers despite the fact that everyone knows that it's easy to break systems, even easier to crash them.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12</a:t>
            </a:fld>
            <a:endParaRPr lang="en-US"/>
          </a:p>
        </p:txBody>
      </p:sp>
    </p:spTree>
    <p:extLst>
      <p:ext uri="{BB962C8B-B14F-4D97-AF65-F5344CB8AC3E}">
        <p14:creationId xmlns:p14="http://schemas.microsoft.com/office/powerpoint/2010/main" val="1668462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Warnings</a:t>
            </a:r>
            <a:endParaRPr lang="en-US" dirty="0"/>
          </a:p>
        </p:txBody>
      </p:sp>
      <p:sp>
        <p:nvSpPr>
          <p:cNvPr id="3" name="Content Placeholder 2"/>
          <p:cNvSpPr>
            <a:spLocks noGrp="1"/>
          </p:cNvSpPr>
          <p:nvPr>
            <p:ph idx="1"/>
          </p:nvPr>
        </p:nvSpPr>
        <p:spPr/>
        <p:txBody>
          <a:bodyPr>
            <a:normAutofit fontScale="85000" lnSpcReduction="20000"/>
          </a:bodyPr>
          <a:lstStyle/>
          <a:p>
            <a:pPr marL="0" indent="0" defTabSz="914400">
              <a:spcBef>
                <a:spcPts val="0"/>
              </a:spcBef>
              <a:buNone/>
            </a:pPr>
            <a:r>
              <a:rPr lang="en-US" i="1" dirty="0"/>
              <a:t>All of this would be quite humorous and cause for raucous eye winking and elbow nudging, if it weren't for the fact that in recent weeks at least two major serving hosts were crashed under suspicious circumstances by people who knew what they were risking; on yet a third system, the system wheel password was compromised -- by two high school students in Los Angeles no less. We suspect that the number of dangerous security violations is larger than any of us know is growing.  You are advised not to sit "in hope that Saint Nicholas would soon be there".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13</a:t>
            </a:fld>
            <a:endParaRPr lang="en-US"/>
          </a:p>
        </p:txBody>
      </p:sp>
    </p:spTree>
    <p:extLst>
      <p:ext uri="{BB962C8B-B14F-4D97-AF65-F5344CB8AC3E}">
        <p14:creationId xmlns:p14="http://schemas.microsoft.com/office/powerpoint/2010/main" val="1083945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German Hacker Incident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Cliff Stoll was a system administrator at LBL in August 1986</a:t>
            </a:r>
          </a:p>
          <a:p>
            <a:pPr lvl="1"/>
            <a:r>
              <a:rPr lang="en-US" dirty="0" smtClean="0"/>
              <a:t>He was a physics student</a:t>
            </a:r>
          </a:p>
          <a:p>
            <a:r>
              <a:rPr lang="en-US" dirty="0" smtClean="0"/>
              <a:t>On his first day, he started investigating a 75 cent accounting discrepancy for CPU time</a:t>
            </a:r>
          </a:p>
          <a:p>
            <a:r>
              <a:rPr lang="en-US" dirty="0" smtClean="0"/>
              <a:t>He found out that an account had been created with no billing address</a:t>
            </a:r>
          </a:p>
          <a:p>
            <a:r>
              <a:rPr lang="en-US" dirty="0" smtClean="0"/>
              <a:t>More investigation identified the presence of an intruder</a:t>
            </a:r>
          </a:p>
          <a:p>
            <a:r>
              <a:rPr lang="en-US" dirty="0" smtClean="0"/>
              <a:t>Stoll (with encouragement by the FBI) monitored the intruder to find out who they were and how they gained access</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14</a:t>
            </a:fld>
            <a:endParaRPr lang="en-US"/>
          </a:p>
        </p:txBody>
      </p:sp>
    </p:spTree>
    <p:extLst>
      <p:ext uri="{BB962C8B-B14F-4D97-AF65-F5344CB8AC3E}">
        <p14:creationId xmlns:p14="http://schemas.microsoft.com/office/powerpoint/2010/main" val="2547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German Hacker Incident</a:t>
            </a:r>
            <a:endParaRPr lang="en-US" dirty="0"/>
          </a:p>
        </p:txBody>
      </p:sp>
      <p:sp>
        <p:nvSpPr>
          <p:cNvPr id="3" name="Content Placeholder 2"/>
          <p:cNvSpPr>
            <a:spLocks noGrp="1"/>
          </p:cNvSpPr>
          <p:nvPr>
            <p:ph idx="1"/>
          </p:nvPr>
        </p:nvSpPr>
        <p:spPr/>
        <p:txBody>
          <a:bodyPr>
            <a:normAutofit/>
          </a:bodyPr>
          <a:lstStyle/>
          <a:p>
            <a:r>
              <a:rPr lang="en-US" dirty="0" smtClean="0"/>
              <a:t>Configuration problem in </a:t>
            </a:r>
            <a:r>
              <a:rPr lang="en-US" dirty="0" err="1" smtClean="0"/>
              <a:t>Emacs</a:t>
            </a:r>
            <a:endParaRPr lang="en-US" dirty="0" smtClean="0"/>
          </a:p>
          <a:p>
            <a:r>
              <a:rPr lang="en-US" dirty="0" err="1" smtClean="0"/>
              <a:t>Emacs</a:t>
            </a:r>
            <a:r>
              <a:rPr lang="en-US" dirty="0" smtClean="0"/>
              <a:t> can work as a mailer and it used the "</a:t>
            </a:r>
            <a:r>
              <a:rPr lang="en-US" dirty="0" err="1" smtClean="0"/>
              <a:t>movemail</a:t>
            </a:r>
            <a:r>
              <a:rPr lang="en-US" dirty="0" smtClean="0"/>
              <a:t>" program to move a user's email from /</a:t>
            </a:r>
            <a:r>
              <a:rPr lang="en-US" dirty="0" err="1" smtClean="0"/>
              <a:t>var</a:t>
            </a:r>
            <a:r>
              <a:rPr lang="en-US" dirty="0" smtClean="0"/>
              <a:t>/spool/mail to their home </a:t>
            </a:r>
            <a:r>
              <a:rPr lang="en-US" dirty="0" err="1" smtClean="0"/>
              <a:t>diretory</a:t>
            </a:r>
            <a:endParaRPr lang="en-US" dirty="0" smtClean="0"/>
          </a:p>
          <a:p>
            <a:r>
              <a:rPr lang="en-US" dirty="0" smtClean="0"/>
              <a:t>LBL configuration needed "</a:t>
            </a:r>
            <a:r>
              <a:rPr lang="en-US" dirty="0" err="1" smtClean="0"/>
              <a:t>movemail</a:t>
            </a:r>
            <a:r>
              <a:rPr lang="en-US" dirty="0" smtClean="0"/>
              <a:t>" to have root (advanced) privileges </a:t>
            </a:r>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15</a:t>
            </a:fld>
            <a:endParaRPr lang="en-US"/>
          </a:p>
        </p:txBody>
      </p:sp>
    </p:spTree>
    <p:extLst>
      <p:ext uri="{BB962C8B-B14F-4D97-AF65-F5344CB8AC3E}">
        <p14:creationId xmlns:p14="http://schemas.microsoft.com/office/powerpoint/2010/main" val="39203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German Hacker Incident</a:t>
            </a:r>
            <a:endParaRPr lang="en-US" dirty="0"/>
          </a:p>
        </p:txBody>
      </p:sp>
      <p:sp>
        <p:nvSpPr>
          <p:cNvPr id="3" name="Content Placeholder 2"/>
          <p:cNvSpPr>
            <a:spLocks noGrp="1"/>
          </p:cNvSpPr>
          <p:nvPr>
            <p:ph idx="1"/>
          </p:nvPr>
        </p:nvSpPr>
        <p:spPr/>
        <p:txBody>
          <a:bodyPr/>
          <a:lstStyle/>
          <a:p>
            <a:r>
              <a:rPr lang="en-US" dirty="0"/>
              <a:t>In this configuration, </a:t>
            </a:r>
            <a:r>
              <a:rPr lang="en-US" dirty="0" err="1"/>
              <a:t>movemail</a:t>
            </a:r>
            <a:r>
              <a:rPr lang="en-US" dirty="0"/>
              <a:t> allowed anybody to move files to any directory of the system</a:t>
            </a:r>
          </a:p>
          <a:p>
            <a:r>
              <a:rPr lang="en-US" dirty="0" smtClean="0"/>
              <a:t>Hacker exploited the bug to substitute his own copy of the "</a:t>
            </a:r>
            <a:r>
              <a:rPr lang="en-US" dirty="0" err="1" smtClean="0"/>
              <a:t>atrun</a:t>
            </a:r>
            <a:r>
              <a:rPr lang="en-US" dirty="0" smtClean="0"/>
              <a:t>" program</a:t>
            </a:r>
          </a:p>
          <a:p>
            <a:r>
              <a:rPr lang="en-US" dirty="0" smtClean="0"/>
              <a:t>After execution, the legitimate </a:t>
            </a:r>
            <a:r>
              <a:rPr lang="en-US" dirty="0" err="1" smtClean="0"/>
              <a:t>atrun</a:t>
            </a:r>
            <a:r>
              <a:rPr lang="en-US" dirty="0" smtClean="0"/>
              <a:t> program was copied back</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16</a:t>
            </a:fld>
            <a:endParaRPr lang="en-US"/>
          </a:p>
        </p:txBody>
      </p:sp>
    </p:spTree>
    <p:extLst>
      <p:ext uri="{BB962C8B-B14F-4D97-AF65-F5344CB8AC3E}">
        <p14:creationId xmlns:p14="http://schemas.microsoft.com/office/powerpoint/2010/main" val="136760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German Hacker Incident</a:t>
            </a:r>
            <a:endParaRPr lang="en-US" dirty="0"/>
          </a:p>
        </p:txBody>
      </p:sp>
      <p:sp>
        <p:nvSpPr>
          <p:cNvPr id="3" name="Content Placeholder 2"/>
          <p:cNvSpPr>
            <a:spLocks noGrp="1"/>
          </p:cNvSpPr>
          <p:nvPr>
            <p:ph idx="1"/>
          </p:nvPr>
        </p:nvSpPr>
        <p:spPr/>
        <p:txBody>
          <a:bodyPr>
            <a:normAutofit fontScale="92500"/>
          </a:bodyPr>
          <a:lstStyle/>
          <a:p>
            <a:r>
              <a:rPr lang="en-US" dirty="0" smtClean="0"/>
              <a:t>Hacker gained administrative access and created accounts and backdoor programs</a:t>
            </a:r>
          </a:p>
          <a:p>
            <a:r>
              <a:rPr lang="en-US" dirty="0" smtClean="0"/>
              <a:t>Used the LBL to connect to military systems in the MILNET</a:t>
            </a:r>
          </a:p>
          <a:p>
            <a:r>
              <a:rPr lang="en-US" dirty="0"/>
              <a:t>Military sites and databases were searched for keywords such as “SDI” (Strategic Defense Initiative), “stealth”, “SAC” (Strategic Air Command), “nuclear”, “NORAD”</a:t>
            </a:r>
          </a:p>
          <a:p>
            <a:r>
              <a:rPr lang="en-US" dirty="0" smtClean="0"/>
              <a:t>Stoll called </a:t>
            </a:r>
            <a:r>
              <a:rPr lang="en-US" dirty="0"/>
              <a:t>the FBI</a:t>
            </a:r>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17</a:t>
            </a:fld>
            <a:endParaRPr lang="en-US"/>
          </a:p>
        </p:txBody>
      </p:sp>
    </p:spTree>
    <p:extLst>
      <p:ext uri="{BB962C8B-B14F-4D97-AF65-F5344CB8AC3E}">
        <p14:creationId xmlns:p14="http://schemas.microsoft.com/office/powerpoint/2010/main" val="115131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German Hacker Incident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With the help of the FBI and of the </a:t>
            </a:r>
            <a:r>
              <a:rPr lang="en-US" i="1" dirty="0" err="1"/>
              <a:t>Bundeskriminalamt</a:t>
            </a:r>
            <a:r>
              <a:rPr lang="en-US" dirty="0"/>
              <a:t> (BKA) he was able to trace the intruder to Hanover</a:t>
            </a:r>
          </a:p>
          <a:p>
            <a:r>
              <a:rPr lang="en-US" dirty="0"/>
              <a:t>1989: the investigation ends with the arrest of Markus Hess in Germany, who apparently worked for the Eastern Bloc</a:t>
            </a:r>
          </a:p>
          <a:p>
            <a:r>
              <a:rPr lang="en-US" dirty="0"/>
              <a:t>Markus was sentenced to a year and eight months and a 10,000 DM fine – He was put on probation</a:t>
            </a:r>
          </a:p>
          <a:p>
            <a:r>
              <a:rPr lang="en-US" dirty="0"/>
              <a:t>Other “hackers” were involved in the break-in and received similar sentences</a:t>
            </a:r>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18</a:t>
            </a:fld>
            <a:endParaRPr lang="en-US"/>
          </a:p>
        </p:txBody>
      </p:sp>
    </p:spTree>
    <p:extLst>
      <p:ext uri="{BB962C8B-B14F-4D97-AF65-F5344CB8AC3E}">
        <p14:creationId xmlns:p14="http://schemas.microsoft.com/office/powerpoint/2010/main" val="33908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Cuckoo's Egg</a:t>
            </a:r>
            <a:endParaRPr lang="en-US" dirty="0"/>
          </a:p>
        </p:txBody>
      </p:sp>
      <p:sp>
        <p:nvSpPr>
          <p:cNvPr id="3" name="Content Placeholder 2"/>
          <p:cNvSpPr>
            <a:spLocks noGrp="1"/>
          </p:cNvSpPr>
          <p:nvPr>
            <p:ph idx="1"/>
          </p:nvPr>
        </p:nvSpPr>
        <p:spPr/>
        <p:txBody>
          <a:bodyPr/>
          <a:lstStyle/>
          <a:p>
            <a:r>
              <a:rPr lang="en-US" dirty="0" smtClean="0"/>
              <a:t>Cliff Stoll's own account of the incident</a:t>
            </a:r>
          </a:p>
          <a:p>
            <a:r>
              <a:rPr lang="en-US" dirty="0">
                <a:hlinkClick r:id="rId2"/>
              </a:rPr>
              <a:t>http://</a:t>
            </a:r>
            <a:r>
              <a:rPr lang="en-US" dirty="0" smtClean="0">
                <a:hlinkClick r:id="rId2"/>
              </a:rPr>
              <a:t>www.amazon.com/The-Cuckoos-Egg-Tracking-Espionage/dp/1416507787</a:t>
            </a:r>
            <a:endParaRPr lang="en-US" dirty="0" smtClean="0"/>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19</a:t>
            </a:fld>
            <a:endParaRPr lang="en-US"/>
          </a:p>
        </p:txBody>
      </p:sp>
    </p:spTree>
    <p:extLst>
      <p:ext uri="{BB962C8B-B14F-4D97-AF65-F5344CB8AC3E}">
        <p14:creationId xmlns:p14="http://schemas.microsoft.com/office/powerpoint/2010/main" val="182080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a:t>
            </a:r>
            <a:endParaRPr lang="en-US" dirty="0"/>
          </a:p>
        </p:txBody>
      </p:sp>
      <p:sp>
        <p:nvSpPr>
          <p:cNvPr id="3" name="Content Placeholder 2"/>
          <p:cNvSpPr>
            <a:spLocks noGrp="1"/>
          </p:cNvSpPr>
          <p:nvPr>
            <p:ph idx="1"/>
          </p:nvPr>
        </p:nvSpPr>
        <p:spPr/>
        <p:txBody>
          <a:bodyPr/>
          <a:lstStyle/>
          <a:p>
            <a:r>
              <a:rPr lang="en-US" dirty="0" smtClean="0"/>
              <a:t>A "network of networks"</a:t>
            </a:r>
          </a:p>
          <a:p>
            <a:r>
              <a:rPr lang="en-US" dirty="0" smtClean="0"/>
              <a:t>Composed of a set of autonomous </a:t>
            </a:r>
            <a:r>
              <a:rPr lang="en-US" dirty="0" err="1" smtClean="0"/>
              <a:t>subnetworks</a:t>
            </a:r>
            <a:endParaRPr lang="en-US" dirty="0" smtClean="0"/>
          </a:p>
          <a:p>
            <a:r>
              <a:rPr lang="en-US" dirty="0" smtClean="0"/>
              <a:t>Open architecture</a:t>
            </a:r>
          </a:p>
          <a:p>
            <a:r>
              <a:rPr lang="en-US" dirty="0" smtClean="0"/>
              <a:t>Different administrative domains with different (and sometimes conflicting) goals</a:t>
            </a:r>
          </a:p>
          <a:p>
            <a:r>
              <a:rPr lang="en-US" dirty="0" smtClean="0"/>
              <a:t>The Internet is critical to our lives</a:t>
            </a:r>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2</a:t>
            </a:fld>
            <a:endParaRPr lang="en-US"/>
          </a:p>
        </p:txBody>
      </p:sp>
    </p:spTree>
    <p:extLst>
      <p:ext uri="{BB962C8B-B14F-4D97-AF65-F5344CB8AC3E}">
        <p14:creationId xmlns:p14="http://schemas.microsoft.com/office/powerpoint/2010/main" val="155308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Worm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November 2</a:t>
            </a:r>
            <a:r>
              <a:rPr lang="en-US" baseline="30000" dirty="0" smtClean="0"/>
              <a:t>nd</a:t>
            </a:r>
            <a:r>
              <a:rPr lang="en-US" dirty="0" smtClean="0"/>
              <a:t>, 1988: The "Internet worm," developed by Robert T. Morris (hacker alias RTM) was released</a:t>
            </a:r>
          </a:p>
          <a:p>
            <a:r>
              <a:rPr lang="en-US" dirty="0" smtClean="0"/>
              <a:t>Mistake in the replication procedure led to unexpected proliferation</a:t>
            </a:r>
          </a:p>
          <a:p>
            <a:r>
              <a:rPr lang="en-US" dirty="0" smtClean="0"/>
              <a:t>The Internet had to be "turned off"</a:t>
            </a:r>
          </a:p>
          <a:p>
            <a:r>
              <a:rPr lang="en-US" dirty="0" smtClean="0"/>
              <a:t>Damages were estimated on the order of several hundred thousand dollars</a:t>
            </a:r>
          </a:p>
          <a:p>
            <a:r>
              <a:rPr lang="en-US" dirty="0" smtClean="0"/>
              <a:t>RTM was sentenced to three years' probation, a $10,000 fine, and 400 hours community service</a:t>
            </a:r>
          </a:p>
          <a:p>
            <a:r>
              <a:rPr lang="en-US" dirty="0" smtClean="0"/>
              <a:t>CERT (Computer Emergency Response Team) was created in reaction</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20</a:t>
            </a:fld>
            <a:endParaRPr lang="en-US"/>
          </a:p>
        </p:txBody>
      </p:sp>
    </p:spTree>
    <p:extLst>
      <p:ext uri="{BB962C8B-B14F-4D97-AF65-F5344CB8AC3E}">
        <p14:creationId xmlns:p14="http://schemas.microsoft.com/office/powerpoint/2010/main" val="186533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Worm</a:t>
            </a:r>
            <a:endParaRPr lang="en-US" dirty="0"/>
          </a:p>
        </p:txBody>
      </p:sp>
      <p:sp>
        <p:nvSpPr>
          <p:cNvPr id="3" name="Content Placeholder 2"/>
          <p:cNvSpPr>
            <a:spLocks noGrp="1"/>
          </p:cNvSpPr>
          <p:nvPr>
            <p:ph idx="1"/>
          </p:nvPr>
        </p:nvSpPr>
        <p:spPr/>
        <p:txBody>
          <a:bodyPr/>
          <a:lstStyle/>
          <a:p>
            <a:r>
              <a:rPr lang="en-US" dirty="0" smtClean="0"/>
              <a:t>A worm is a self-replicating program that spreads across a network of computers</a:t>
            </a:r>
          </a:p>
          <a:p>
            <a:r>
              <a:rPr lang="en-US" dirty="0" smtClean="0"/>
              <a:t>The worm worked only on Sun 3 systems and VAX computers running BSD UNIX</a:t>
            </a:r>
          </a:p>
          <a:p>
            <a:r>
              <a:rPr lang="en-US" dirty="0" smtClean="0"/>
              <a:t>The worm consisted of two parts:</a:t>
            </a:r>
          </a:p>
          <a:p>
            <a:pPr lvl="1"/>
            <a:r>
              <a:rPr lang="en-US" dirty="0" smtClean="0"/>
              <a:t>A main program</a:t>
            </a:r>
          </a:p>
          <a:p>
            <a:pPr lvl="1"/>
            <a:r>
              <a:rPr lang="en-US" dirty="0" smtClean="0"/>
              <a:t>A bootstrap program</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21</a:t>
            </a:fld>
            <a:endParaRPr lang="en-US"/>
          </a:p>
        </p:txBody>
      </p:sp>
    </p:spTree>
    <p:extLst>
      <p:ext uri="{BB962C8B-B14F-4D97-AF65-F5344CB8AC3E}">
        <p14:creationId xmlns:p14="http://schemas.microsoft.com/office/powerpoint/2010/main" val="10318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First Step: Remote privileged access</a:t>
            </a:r>
          </a:p>
          <a:p>
            <a:pPr lvl="1"/>
            <a:r>
              <a:rPr lang="en-US" dirty="0" smtClean="0">
                <a:latin typeface="Consolas" charset="0"/>
                <a:ea typeface="Consolas" charset="0"/>
                <a:cs typeface="Consolas" charset="0"/>
              </a:rPr>
              <a:t>finger</a:t>
            </a:r>
            <a:r>
              <a:rPr lang="en-US" dirty="0" smtClean="0"/>
              <a:t> buffer overflow</a:t>
            </a:r>
          </a:p>
          <a:p>
            <a:pPr marL="457200" lvl="1" indent="0">
              <a:buNone/>
            </a:pPr>
            <a:r>
              <a:rPr lang="en-US" dirty="0">
                <a:latin typeface="Consolas" charset="0"/>
                <a:ea typeface="Consolas" charset="0"/>
                <a:cs typeface="Consolas" charset="0"/>
              </a:rPr>
              <a:t>c</a:t>
            </a:r>
            <a:r>
              <a:rPr lang="en-US" dirty="0" smtClean="0">
                <a:latin typeface="Consolas" charset="0"/>
                <a:ea typeface="Consolas" charset="0"/>
                <a:cs typeface="Consolas" charset="0"/>
              </a:rPr>
              <a:t>har line[512];</a:t>
            </a:r>
          </a:p>
          <a:p>
            <a:pPr marL="457200" lvl="1" indent="0">
              <a:buNone/>
            </a:pPr>
            <a:r>
              <a:rPr lang="en-US" dirty="0" smtClean="0">
                <a:latin typeface="Consolas" charset="0"/>
                <a:ea typeface="Consolas" charset="0"/>
                <a:cs typeface="Consolas" charset="0"/>
              </a:rPr>
              <a:t>line[0] = '\0';</a:t>
            </a:r>
          </a:p>
          <a:p>
            <a:pPr marL="457200" lvl="1" indent="0">
              <a:buNone/>
            </a:pPr>
            <a:r>
              <a:rPr lang="en-US" dirty="0" smtClean="0">
                <a:latin typeface="Consolas" charset="0"/>
                <a:ea typeface="Consolas" charset="0"/>
                <a:cs typeface="Consolas" charset="0"/>
              </a:rPr>
              <a:t>gets(line);</a:t>
            </a:r>
          </a:p>
          <a:p>
            <a:pPr lvl="1"/>
            <a:r>
              <a:rPr lang="en-US" dirty="0" err="1" smtClean="0">
                <a:latin typeface="Consolas" charset="0"/>
                <a:ea typeface="Consolas" charset="0"/>
                <a:cs typeface="Consolas" charset="0"/>
              </a:rPr>
              <a:t>sendmail</a:t>
            </a:r>
            <a:endParaRPr lang="en-US" dirty="0" smtClean="0">
              <a:latin typeface="Consolas" charset="0"/>
              <a:ea typeface="Consolas" charset="0"/>
              <a:cs typeface="Consolas" charset="0"/>
            </a:endParaRPr>
          </a:p>
          <a:p>
            <a:pPr lvl="2"/>
            <a:r>
              <a:rPr lang="en-US" dirty="0" smtClean="0">
                <a:latin typeface="Arial" charset="0"/>
                <a:ea typeface="Arial" charset="0"/>
                <a:cs typeface="Arial" charset="0"/>
              </a:rPr>
              <a:t>DEBUG option allows one to specify a number of commands to execute</a:t>
            </a:r>
          </a:p>
          <a:p>
            <a:r>
              <a:rPr lang="en-US" dirty="0" smtClean="0">
                <a:latin typeface="Arial" charset="0"/>
                <a:ea typeface="Arial" charset="0"/>
                <a:cs typeface="Arial" charset="0"/>
              </a:rPr>
              <a:t>The bootstrap program (99 lines of C) was transferred to the machine</a:t>
            </a:r>
          </a:p>
          <a:p>
            <a:r>
              <a:rPr lang="en-US" dirty="0" smtClean="0">
                <a:latin typeface="Arial" charset="0"/>
                <a:ea typeface="Arial" charset="0"/>
                <a:cs typeface="Arial" charset="0"/>
              </a:rPr>
              <a:t>The bootstrap program was compiled and run, causing the transfer of a precompiled version of the main program to the infected host</a:t>
            </a:r>
          </a:p>
        </p:txBody>
      </p:sp>
      <p:sp>
        <p:nvSpPr>
          <p:cNvPr id="4" name="Slide Number Placeholder 3"/>
          <p:cNvSpPr>
            <a:spLocks noGrp="1"/>
          </p:cNvSpPr>
          <p:nvPr>
            <p:ph type="sldNum" sz="quarter" idx="12"/>
          </p:nvPr>
        </p:nvSpPr>
        <p:spPr/>
        <p:txBody>
          <a:bodyPr/>
          <a:lstStyle/>
          <a:p>
            <a:fld id="{FCFB7E3C-6220-8942-988C-3F6E25750AD7}" type="slidenum">
              <a:rPr lang="en-US" smtClean="0"/>
              <a:t>22</a:t>
            </a:fld>
            <a:endParaRPr lang="en-US"/>
          </a:p>
        </p:txBody>
      </p:sp>
    </p:spTree>
    <p:extLst>
      <p:ext uri="{BB962C8B-B14F-4D97-AF65-F5344CB8AC3E}">
        <p14:creationId xmlns:p14="http://schemas.microsoft.com/office/powerpoint/2010/main" val="35125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main program</a:t>
            </a:r>
          </a:p>
          <a:p>
            <a:pPr lvl="1"/>
            <a:r>
              <a:rPr lang="en-US" dirty="0" smtClean="0"/>
              <a:t>Gathered information about the network interfaces and open connections</a:t>
            </a:r>
          </a:p>
          <a:p>
            <a:pPr lvl="1"/>
            <a:r>
              <a:rPr lang="en-US" dirty="0" smtClean="0"/>
              <a:t>Tried to break into hosts using </a:t>
            </a:r>
            <a:r>
              <a:rPr lang="en-US" dirty="0" err="1" smtClean="0">
                <a:latin typeface="Consolas" charset="0"/>
                <a:ea typeface="Consolas" charset="0"/>
                <a:cs typeface="Consolas" charset="0"/>
              </a:rPr>
              <a:t>rsh</a:t>
            </a:r>
            <a:r>
              <a:rPr lang="en-US" dirty="0" smtClean="0"/>
              <a:t>, </a:t>
            </a:r>
            <a:r>
              <a:rPr lang="en-US" dirty="0" smtClean="0">
                <a:latin typeface="Consolas" charset="0"/>
                <a:ea typeface="Consolas" charset="0"/>
                <a:cs typeface="Consolas" charset="0"/>
              </a:rPr>
              <a:t>finger</a:t>
            </a:r>
            <a:r>
              <a:rPr lang="en-US" dirty="0" smtClean="0"/>
              <a:t>, or </a:t>
            </a:r>
            <a:r>
              <a:rPr lang="en-US" dirty="0" err="1" smtClean="0">
                <a:latin typeface="Consolas" charset="0"/>
                <a:ea typeface="Consolas" charset="0"/>
                <a:cs typeface="Consolas" charset="0"/>
              </a:rPr>
              <a:t>sendmail</a:t>
            </a:r>
            <a:endParaRPr lang="en-US" dirty="0" smtClean="0">
              <a:latin typeface="Consolas" charset="0"/>
              <a:ea typeface="Consolas" charset="0"/>
              <a:cs typeface="Consolas" charset="0"/>
            </a:endParaRPr>
          </a:p>
          <a:p>
            <a:pPr lvl="1"/>
            <a:r>
              <a:rPr lang="en-US" dirty="0" smtClean="0">
                <a:latin typeface="Arial" charset="0"/>
                <a:ea typeface="Arial" charset="0"/>
                <a:cs typeface="Arial" charset="0"/>
              </a:rPr>
              <a:t>Gathers information on "trusted hosts"</a:t>
            </a:r>
          </a:p>
          <a:p>
            <a:pPr lvl="2"/>
            <a:r>
              <a:rPr lang="en-US" dirty="0" smtClean="0">
                <a:latin typeface="Arial" charset="0"/>
                <a:ea typeface="Arial" charset="0"/>
                <a:cs typeface="Arial" charset="0"/>
              </a:rPr>
              <a:t>/</a:t>
            </a:r>
            <a:r>
              <a:rPr lang="en-US" dirty="0" err="1" smtClean="0">
                <a:latin typeface="Arial" charset="0"/>
                <a:ea typeface="Arial" charset="0"/>
                <a:cs typeface="Arial" charset="0"/>
              </a:rPr>
              <a:t>etc</a:t>
            </a:r>
            <a:r>
              <a:rPr lang="en-US" dirty="0" smtClean="0">
                <a:latin typeface="Arial" charset="0"/>
                <a:ea typeface="Arial" charset="0"/>
                <a:cs typeface="Arial" charset="0"/>
              </a:rPr>
              <a:t>/</a:t>
            </a:r>
            <a:r>
              <a:rPr lang="en-US" dirty="0" err="1" smtClean="0">
                <a:latin typeface="Arial" charset="0"/>
                <a:ea typeface="Arial" charset="0"/>
                <a:cs typeface="Arial" charset="0"/>
              </a:rPr>
              <a:t>hosts.equiv</a:t>
            </a:r>
            <a:endParaRPr lang="en-US" dirty="0" smtClean="0">
              <a:latin typeface="Arial" charset="0"/>
              <a:ea typeface="Arial" charset="0"/>
              <a:cs typeface="Arial" charset="0"/>
            </a:endParaRPr>
          </a:p>
          <a:p>
            <a:pPr lvl="2"/>
            <a:r>
              <a:rPr lang="en-US" dirty="0" smtClean="0">
                <a:latin typeface="Arial" charset="0"/>
                <a:ea typeface="Arial" charset="0"/>
                <a:cs typeface="Arial" charset="0"/>
              </a:rPr>
              <a:t>/.</a:t>
            </a:r>
            <a:r>
              <a:rPr lang="en-US" dirty="0" err="1" smtClean="0">
                <a:latin typeface="Arial" charset="0"/>
                <a:ea typeface="Arial" charset="0"/>
                <a:cs typeface="Arial" charset="0"/>
              </a:rPr>
              <a:t>rhosts</a:t>
            </a:r>
            <a:endParaRPr lang="en-US" dirty="0" smtClean="0">
              <a:latin typeface="Arial" charset="0"/>
              <a:ea typeface="Arial" charset="0"/>
              <a:cs typeface="Arial" charset="0"/>
            </a:endParaRPr>
          </a:p>
          <a:p>
            <a:pPr lvl="2"/>
            <a:r>
              <a:rPr lang="en-US" dirty="0" smtClean="0">
                <a:latin typeface="Arial" charset="0"/>
                <a:ea typeface="Arial" charset="0"/>
                <a:cs typeface="Arial" charset="0"/>
              </a:rPr>
              <a:t>~/.forward</a:t>
            </a:r>
          </a:p>
          <a:p>
            <a:pPr lvl="1"/>
            <a:r>
              <a:rPr lang="en-US" dirty="0" smtClean="0">
                <a:latin typeface="Arial" charset="0"/>
                <a:ea typeface="Arial" charset="0"/>
                <a:cs typeface="Arial" charset="0"/>
              </a:rPr>
              <a:t>Tries to </a:t>
            </a:r>
            <a:r>
              <a:rPr lang="en-US" dirty="0" err="1" smtClean="0">
                <a:latin typeface="Consolas" charset="0"/>
                <a:ea typeface="Consolas" charset="0"/>
                <a:cs typeface="Consolas" charset="0"/>
              </a:rPr>
              <a:t>rsh</a:t>
            </a:r>
            <a:r>
              <a:rPr lang="en-US" dirty="0" smtClean="0">
                <a:latin typeface="Arial" charset="0"/>
                <a:ea typeface="Arial" charset="0"/>
                <a:cs typeface="Arial" charset="0"/>
              </a:rPr>
              <a:t> to the referenced hosts</a:t>
            </a:r>
          </a:p>
          <a:p>
            <a:pPr lvl="1"/>
            <a:r>
              <a:rPr lang="en-US" dirty="0" smtClean="0">
                <a:latin typeface="Arial" charset="0"/>
                <a:ea typeface="Arial" charset="0"/>
                <a:cs typeface="Arial" charset="0"/>
              </a:rPr>
              <a:t>Performs a password cracking attack</a:t>
            </a:r>
          </a:p>
          <a:p>
            <a:r>
              <a:rPr lang="en-US" dirty="0" smtClean="0">
                <a:latin typeface="Arial" charset="0"/>
                <a:ea typeface="Arial" charset="0"/>
                <a:cs typeface="Arial" charset="0"/>
              </a:rPr>
              <a:t>On each successful break-in the bootstrap was transferred</a:t>
            </a:r>
            <a:endParaRPr lang="en-US"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23</a:t>
            </a:fld>
            <a:endParaRPr lang="en-US"/>
          </a:p>
        </p:txBody>
      </p:sp>
    </p:spTree>
    <p:extLst>
      <p:ext uri="{BB962C8B-B14F-4D97-AF65-F5344CB8AC3E}">
        <p14:creationId xmlns:p14="http://schemas.microsoft.com/office/powerpoint/2010/main" val="51269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Worm</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blog.wfmu.org/freeform/2008/05/a-brief-history.html</a:t>
            </a:r>
            <a:endParaRPr lang="en-US" dirty="0" smtClean="0"/>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24</a:t>
            </a:fld>
            <a:endParaRPr lang="en-US"/>
          </a:p>
        </p:txBody>
      </p:sp>
    </p:spTree>
    <p:extLst>
      <p:ext uri="{BB962C8B-B14F-4D97-AF65-F5344CB8AC3E}">
        <p14:creationId xmlns:p14="http://schemas.microsoft.com/office/powerpoint/2010/main" val="1614018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Kevin </a:t>
            </a:r>
            <a:r>
              <a:rPr lang="en-US" dirty="0" err="1" smtClean="0"/>
              <a:t>Mitnick</a:t>
            </a:r>
            <a:endParaRPr lang="en-US" dirty="0"/>
          </a:p>
        </p:txBody>
      </p:sp>
      <p:sp>
        <p:nvSpPr>
          <p:cNvPr id="3" name="Content Placeholder 2"/>
          <p:cNvSpPr>
            <a:spLocks noGrp="1"/>
          </p:cNvSpPr>
          <p:nvPr>
            <p:ph idx="1"/>
          </p:nvPr>
        </p:nvSpPr>
        <p:spPr/>
        <p:txBody>
          <a:bodyPr>
            <a:normAutofit fontScale="77500" lnSpcReduction="20000"/>
          </a:bodyPr>
          <a:lstStyle/>
          <a:p>
            <a:r>
              <a:rPr lang="en-US" dirty="0"/>
              <a:t>One of the most well-known </a:t>
            </a:r>
            <a:r>
              <a:rPr lang="en-US" dirty="0" smtClean="0"/>
              <a:t>"hackers"</a:t>
            </a:r>
          </a:p>
          <a:p>
            <a:r>
              <a:rPr lang="en-US" dirty="0" smtClean="0"/>
              <a:t>1982</a:t>
            </a:r>
            <a:r>
              <a:rPr lang="en-US" dirty="0"/>
              <a:t>: One-year probation for breaking into PacBell’s offices</a:t>
            </a:r>
          </a:p>
          <a:p>
            <a:r>
              <a:rPr lang="en-US" dirty="0"/>
              <a:t>1982: Enrolls at University of Southern California and uses campus machines to perform illegal activities: 6 months of juvenile prison in Stockton, California</a:t>
            </a:r>
          </a:p>
          <a:p>
            <a:r>
              <a:rPr lang="en-US" dirty="0"/>
              <a:t>1987: </a:t>
            </a:r>
            <a:r>
              <a:rPr lang="en-US" dirty="0" err="1"/>
              <a:t>Mitnick</a:t>
            </a:r>
            <a:r>
              <a:rPr lang="en-US" dirty="0"/>
              <a:t> breaks into SCO. Sentence: three-year probation</a:t>
            </a:r>
          </a:p>
          <a:p>
            <a:r>
              <a:rPr lang="en-US" dirty="0"/>
              <a:t>1988: Enrolls at Pierce and misuses campus systems. Expelled, appealed unsuccessfully</a:t>
            </a:r>
          </a:p>
          <a:p>
            <a:r>
              <a:rPr lang="en-US" dirty="0"/>
              <a:t>1988: </a:t>
            </a:r>
            <a:r>
              <a:rPr lang="en-US" dirty="0" err="1"/>
              <a:t>Mitnick</a:t>
            </a:r>
            <a:r>
              <a:rPr lang="en-US" dirty="0"/>
              <a:t> breaks into DEC and steals software. Caught by FBI. One-year sentence at Lompoc, California</a:t>
            </a:r>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25</a:t>
            </a:fld>
            <a:endParaRPr lang="en-US"/>
          </a:p>
        </p:txBody>
      </p:sp>
    </p:spTree>
    <p:extLst>
      <p:ext uri="{BB962C8B-B14F-4D97-AF65-F5344CB8AC3E}">
        <p14:creationId xmlns:p14="http://schemas.microsoft.com/office/powerpoint/2010/main" val="127487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Kevin </a:t>
            </a:r>
            <a:r>
              <a:rPr lang="en-US" dirty="0" err="1" smtClean="0"/>
              <a:t>Mitnick</a:t>
            </a:r>
            <a:endParaRPr lang="en-US" dirty="0"/>
          </a:p>
        </p:txBody>
      </p:sp>
      <p:sp>
        <p:nvSpPr>
          <p:cNvPr id="3" name="Content Placeholder 2"/>
          <p:cNvSpPr>
            <a:spLocks noGrp="1"/>
          </p:cNvSpPr>
          <p:nvPr>
            <p:ph idx="1"/>
          </p:nvPr>
        </p:nvSpPr>
        <p:spPr/>
        <p:txBody>
          <a:bodyPr/>
          <a:lstStyle/>
          <a:p>
            <a:r>
              <a:rPr lang="en-US" dirty="0" smtClean="0"/>
              <a:t>1992: </a:t>
            </a:r>
            <a:r>
              <a:rPr lang="en-US" dirty="0" err="1" smtClean="0"/>
              <a:t>Mitnik</a:t>
            </a:r>
            <a:r>
              <a:rPr lang="en-US" dirty="0" smtClean="0"/>
              <a:t> violates probation and goes into hiding</a:t>
            </a:r>
          </a:p>
          <a:p>
            <a:r>
              <a:rPr lang="en-US" dirty="0" smtClean="0"/>
              <a:t>1994: California Department of Motor Vehicles issues $1M warrant for </a:t>
            </a:r>
            <a:r>
              <a:rPr lang="en-US" dirty="0" err="1" smtClean="0"/>
              <a:t>Mitnick's</a:t>
            </a:r>
            <a:r>
              <a:rPr lang="en-US" dirty="0" smtClean="0"/>
              <a:t> arrest</a:t>
            </a:r>
          </a:p>
          <a:p>
            <a:r>
              <a:rPr lang="en-US" dirty="0" smtClean="0"/>
              <a:t>Christmas 1994: </a:t>
            </a:r>
            <a:r>
              <a:rPr lang="en-US" dirty="0" err="1" smtClean="0"/>
              <a:t>Mitnick</a:t>
            </a:r>
            <a:r>
              <a:rPr lang="en-US" dirty="0" smtClean="0"/>
              <a:t> accused of invading San Diego Supercomputer Center</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26</a:t>
            </a:fld>
            <a:endParaRPr lang="en-US"/>
          </a:p>
        </p:txBody>
      </p:sp>
    </p:spTree>
    <p:extLst>
      <p:ext uri="{BB962C8B-B14F-4D97-AF65-F5344CB8AC3E}">
        <p14:creationId xmlns:p14="http://schemas.microsoft.com/office/powerpoint/2010/main" val="153157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Against SDSC</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Sophisticated TCP spoofing attack</a:t>
            </a:r>
          </a:p>
          <a:p>
            <a:r>
              <a:rPr lang="en-US" dirty="0" smtClean="0"/>
              <a:t>Attack exploits the trust between two hosts</a:t>
            </a:r>
          </a:p>
          <a:p>
            <a:pPr lvl="1"/>
            <a:r>
              <a:rPr lang="en-US" dirty="0" smtClean="0"/>
              <a:t>x-terminal: diskless SPARCstation running Solaris 1</a:t>
            </a:r>
          </a:p>
          <a:p>
            <a:pPr lvl="1"/>
            <a:r>
              <a:rPr lang="en-US" dirty="0" smtClean="0"/>
              <a:t>server: host providing boot image to x-terminal</a:t>
            </a:r>
          </a:p>
          <a:p>
            <a:pPr lvl="1"/>
            <a:r>
              <a:rPr lang="en-US" dirty="0" smtClean="0"/>
              <a:t>x-terminal allows unauthenticated logins (and command requests) coming from server</a:t>
            </a:r>
          </a:p>
          <a:p>
            <a:r>
              <a:rPr lang="en-US" dirty="0" smtClean="0"/>
              <a:t>Denial-of-service attack against server</a:t>
            </a:r>
          </a:p>
          <a:p>
            <a:r>
              <a:rPr lang="en-US" dirty="0" smtClean="0"/>
              <a:t>Impersonation of server with respect to the x-terminal executing</a:t>
            </a:r>
          </a:p>
          <a:p>
            <a:pPr marL="457200" lvl="1" indent="0">
              <a:buNone/>
            </a:pPr>
            <a:r>
              <a:rPr lang="en-US" dirty="0" err="1" smtClean="0">
                <a:latin typeface="Consolas" charset="0"/>
                <a:ea typeface="Consolas" charset="0"/>
                <a:cs typeface="Consolas" charset="0"/>
              </a:rPr>
              <a:t>rsh</a:t>
            </a:r>
            <a:r>
              <a:rPr lang="en-US" dirty="0" smtClean="0">
                <a:latin typeface="Consolas" charset="0"/>
                <a:ea typeface="Consolas" charset="0"/>
                <a:cs typeface="Consolas" charset="0"/>
              </a:rPr>
              <a:t> x-terminal "echo ++ &gt;&gt; /.</a:t>
            </a:r>
            <a:r>
              <a:rPr lang="en-US" dirty="0" err="1" smtClean="0">
                <a:latin typeface="Consolas" charset="0"/>
                <a:ea typeface="Consolas" charset="0"/>
                <a:cs typeface="Consolas" charset="0"/>
              </a:rPr>
              <a:t>rhosts</a:t>
            </a:r>
            <a:r>
              <a:rPr lang="en-US" dirty="0" smtClean="0">
                <a:latin typeface="Consolas" charset="0"/>
                <a:ea typeface="Consolas" charset="0"/>
                <a:cs typeface="Consolas" charset="0"/>
              </a:rPr>
              <a:t>"</a:t>
            </a:r>
          </a:p>
          <a:p>
            <a:endParaRPr lang="en-US" dirty="0"/>
          </a:p>
          <a:p>
            <a:r>
              <a:rPr lang="en-US" dirty="0"/>
              <a:t>https://</a:t>
            </a:r>
            <a:r>
              <a:rPr lang="en-US" dirty="0" err="1"/>
              <a:t>www.eecis.udel.edu</a:t>
            </a:r>
            <a:r>
              <a:rPr lang="en-US" dirty="0"/>
              <a:t>/~</a:t>
            </a:r>
            <a:r>
              <a:rPr lang="en-US" dirty="0" err="1"/>
              <a:t>bmiller</a:t>
            </a:r>
            <a:r>
              <a:rPr lang="en-US" dirty="0"/>
              <a:t>/cis459/2007s/readings/</a:t>
            </a:r>
            <a:r>
              <a:rPr lang="en-US" dirty="0" err="1"/>
              <a:t>mitnick.html</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27</a:t>
            </a:fld>
            <a:endParaRPr lang="en-US"/>
          </a:p>
        </p:txBody>
      </p:sp>
    </p:spTree>
    <p:extLst>
      <p:ext uri="{BB962C8B-B14F-4D97-AF65-F5344CB8AC3E}">
        <p14:creationId xmlns:p14="http://schemas.microsoft.com/office/powerpoint/2010/main" val="74586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458200" y="6400800"/>
            <a:ext cx="685800" cy="457200"/>
          </a:xfrm>
          <a:prstGeom prst="rect">
            <a:avLst/>
          </a:prstGeom>
        </p:spPr>
        <p:txBody>
          <a:bodyPr/>
          <a:lstStyle/>
          <a:p>
            <a:fld id="{118ED97F-0B8A-BE40-AB55-29F576245A92}" type="slidenum">
              <a:rPr lang="en-US"/>
              <a:pPr/>
              <a:t>28</a:t>
            </a:fld>
            <a:endParaRPr lang="en-US"/>
          </a:p>
        </p:txBody>
      </p:sp>
      <p:sp>
        <p:nvSpPr>
          <p:cNvPr id="356354" name="Rectangle 1026"/>
          <p:cNvSpPr>
            <a:spLocks noGrp="1" noChangeArrowheads="1"/>
          </p:cNvSpPr>
          <p:nvPr>
            <p:ph type="title"/>
          </p:nvPr>
        </p:nvSpPr>
        <p:spPr/>
        <p:txBody>
          <a:bodyPr/>
          <a:lstStyle/>
          <a:p>
            <a:r>
              <a:rPr lang="en-US"/>
              <a:t>Kevin Mitnick</a:t>
            </a:r>
          </a:p>
        </p:txBody>
      </p:sp>
      <p:sp>
        <p:nvSpPr>
          <p:cNvPr id="356355" name="Rectangle 1027"/>
          <p:cNvSpPr>
            <a:spLocks noGrp="1" noChangeArrowheads="1"/>
          </p:cNvSpPr>
          <p:nvPr>
            <p:ph type="body" idx="1"/>
          </p:nvPr>
        </p:nvSpPr>
        <p:spPr/>
        <p:txBody>
          <a:bodyPr>
            <a:normAutofit fontScale="77500" lnSpcReduction="20000"/>
          </a:bodyPr>
          <a:lstStyle/>
          <a:p>
            <a:r>
              <a:rPr lang="en-US" dirty="0"/>
              <a:t>February 1995: FBI arrests </a:t>
            </a:r>
            <a:r>
              <a:rPr lang="en-US" dirty="0" err="1"/>
              <a:t>Mitnick</a:t>
            </a:r>
            <a:r>
              <a:rPr lang="en-US" dirty="0"/>
              <a:t> in Raleigh, North Carolina. Sentenced to 46 months in prison (concurrently with a 22-month sentence)</a:t>
            </a:r>
          </a:p>
          <a:p>
            <a:endParaRPr lang="en-US" dirty="0"/>
          </a:p>
          <a:p>
            <a:endParaRPr lang="en-US" dirty="0"/>
          </a:p>
          <a:p>
            <a:endParaRPr lang="en-US" dirty="0"/>
          </a:p>
          <a:p>
            <a:endParaRPr lang="en-US" dirty="0"/>
          </a:p>
          <a:p>
            <a:r>
              <a:rPr lang="en-US" dirty="0"/>
              <a:t>January 2000: </a:t>
            </a:r>
            <a:r>
              <a:rPr lang="en-US" dirty="0" err="1"/>
              <a:t>Mitnick</a:t>
            </a:r>
            <a:r>
              <a:rPr lang="en-US" dirty="0"/>
              <a:t> released from prison after almost  5 years (probation forbade him from connecting to the Internet or sending e-mail) </a:t>
            </a:r>
          </a:p>
          <a:p>
            <a:r>
              <a:rPr lang="en-US" dirty="0"/>
              <a:t>January 2003: </a:t>
            </a:r>
            <a:r>
              <a:rPr lang="en-US" dirty="0" err="1"/>
              <a:t>Mitnick</a:t>
            </a:r>
            <a:r>
              <a:rPr lang="en-US" dirty="0"/>
              <a:t> can surf the Internet after 8 years</a:t>
            </a:r>
          </a:p>
        </p:txBody>
      </p:sp>
      <p:pic>
        <p:nvPicPr>
          <p:cNvPr id="356357" name="Picture 1029" descr="bop"/>
          <p:cNvPicPr>
            <a:picLocks noChangeAspect="1" noChangeArrowheads="1"/>
          </p:cNvPicPr>
          <p:nvPr/>
        </p:nvPicPr>
        <p:blipFill>
          <a:blip r:embed="rId3"/>
          <a:srcRect/>
          <a:stretch>
            <a:fillRect/>
          </a:stretch>
        </p:blipFill>
        <p:spPr bwMode="auto">
          <a:xfrm>
            <a:off x="4347883" y="2617694"/>
            <a:ext cx="2362200" cy="1511300"/>
          </a:xfrm>
          <a:prstGeom prst="rect">
            <a:avLst/>
          </a:prstGeom>
          <a:noFill/>
        </p:spPr>
      </p:pic>
      <p:pic>
        <p:nvPicPr>
          <p:cNvPr id="356359" name="Picture 1031" descr="kevin_wanted"/>
          <p:cNvPicPr>
            <a:picLocks noChangeAspect="1" noChangeArrowheads="1"/>
          </p:cNvPicPr>
          <p:nvPr/>
        </p:nvPicPr>
        <p:blipFill>
          <a:blip r:embed="rId4"/>
          <a:srcRect/>
          <a:stretch>
            <a:fillRect/>
          </a:stretch>
        </p:blipFill>
        <p:spPr bwMode="auto">
          <a:xfrm>
            <a:off x="838200" y="2617694"/>
            <a:ext cx="1981200" cy="1490663"/>
          </a:xfrm>
          <a:prstGeom prst="rect">
            <a:avLst/>
          </a:prstGeom>
          <a:noFill/>
        </p:spPr>
      </p:pic>
    </p:spTree>
    <p:extLst>
      <p:ext uri="{BB962C8B-B14F-4D97-AF65-F5344CB8AC3E}">
        <p14:creationId xmlns:p14="http://schemas.microsoft.com/office/powerpoint/2010/main" val="4477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63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63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635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6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 Gonzalez</a:t>
            </a:r>
            <a:endParaRPr lang="en-US" dirty="0"/>
          </a:p>
        </p:txBody>
      </p:sp>
      <p:pic>
        <p:nvPicPr>
          <p:cNvPr id="4" name="Picture 3"/>
          <p:cNvPicPr>
            <a:picLocks noChangeAspect="1"/>
          </p:cNvPicPr>
          <p:nvPr/>
        </p:nvPicPr>
        <p:blipFill>
          <a:blip r:embed="rId2"/>
          <a:stretch>
            <a:fillRect/>
          </a:stretch>
        </p:blipFill>
        <p:spPr>
          <a:xfrm>
            <a:off x="3175000" y="1803400"/>
            <a:ext cx="2794000" cy="3251200"/>
          </a:xfrm>
          <a:prstGeom prst="rect">
            <a:avLst/>
          </a:prstGeom>
        </p:spPr>
      </p:pic>
    </p:spTree>
    <p:extLst>
      <p:ext uri="{BB962C8B-B14F-4D97-AF65-F5344CB8AC3E}">
        <p14:creationId xmlns:p14="http://schemas.microsoft.com/office/powerpoint/2010/main" val="93244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History '70s</a:t>
            </a:r>
            <a:endParaRPr lang="en-US" dirty="0"/>
          </a:p>
        </p:txBody>
      </p:sp>
      <p:sp>
        <p:nvSpPr>
          <p:cNvPr id="3" name="Content Placeholder 2"/>
          <p:cNvSpPr>
            <a:spLocks noGrp="1"/>
          </p:cNvSpPr>
          <p:nvPr>
            <p:ph idx="1"/>
          </p:nvPr>
        </p:nvSpPr>
        <p:spPr>
          <a:xfrm>
            <a:off x="457200" y="1600201"/>
            <a:ext cx="4267200" cy="4525963"/>
          </a:xfrm>
        </p:spPr>
        <p:txBody>
          <a:bodyPr>
            <a:normAutofit fontScale="77500" lnSpcReduction="20000"/>
          </a:bodyPr>
          <a:lstStyle/>
          <a:p>
            <a:r>
              <a:rPr lang="en-US" dirty="0" smtClean="0"/>
              <a:t>The Defense Advanced Research Project Agency (DARPA) developed ARPANET</a:t>
            </a:r>
          </a:p>
          <a:p>
            <a:r>
              <a:rPr lang="en-US" dirty="0" smtClean="0"/>
              <a:t>First four nodes (1969):</a:t>
            </a:r>
          </a:p>
          <a:p>
            <a:pPr lvl="1"/>
            <a:r>
              <a:rPr lang="en-US" dirty="0" smtClean="0"/>
              <a:t>University of California, Los Angeles</a:t>
            </a:r>
          </a:p>
          <a:p>
            <a:pPr lvl="1"/>
            <a:r>
              <a:rPr lang="en-US" dirty="0" smtClean="0"/>
              <a:t>University of California, Santa Barbara</a:t>
            </a:r>
          </a:p>
          <a:p>
            <a:pPr lvl="1"/>
            <a:r>
              <a:rPr lang="en-US" dirty="0" smtClean="0"/>
              <a:t>Stanford Research Institute</a:t>
            </a:r>
          </a:p>
          <a:p>
            <a:pPr lvl="1"/>
            <a:r>
              <a:rPr lang="en-US" dirty="0" smtClean="0"/>
              <a:t>University of Utah</a:t>
            </a:r>
          </a:p>
          <a:p>
            <a:r>
              <a:rPr lang="en-US" dirty="0" smtClean="0"/>
              <a:t>Based on the Network Control Protocol (NCP)</a:t>
            </a:r>
          </a:p>
          <a:p>
            <a:pPr lvl="1"/>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3</a:t>
            </a:fld>
            <a:endParaRPr lang="en-US"/>
          </a:p>
        </p:txBody>
      </p:sp>
      <p:pic>
        <p:nvPicPr>
          <p:cNvPr id="5" name="Picture 1029" descr="1969_4-node_map"/>
          <p:cNvPicPr>
            <a:picLocks noChangeAspect="1" noChangeArrowheads="1"/>
          </p:cNvPicPr>
          <p:nvPr/>
        </p:nvPicPr>
        <p:blipFill>
          <a:blip r:embed="rId2"/>
          <a:srcRect/>
          <a:stretch>
            <a:fillRect/>
          </a:stretch>
        </p:blipFill>
        <p:spPr>
          <a:xfrm>
            <a:off x="4724400" y="2205038"/>
            <a:ext cx="4114800" cy="3743325"/>
          </a:xfrm>
          <a:prstGeom prst="rect">
            <a:avLst/>
          </a:prstGeom>
          <a:noFill/>
          <a:ln/>
        </p:spPr>
      </p:pic>
    </p:spTree>
    <p:extLst>
      <p:ext uri="{BB962C8B-B14F-4D97-AF65-F5344CB8AC3E}">
        <p14:creationId xmlns:p14="http://schemas.microsoft.com/office/powerpoint/2010/main" val="197623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Albert Gonzalez</a:t>
            </a:r>
          </a:p>
        </p:txBody>
      </p:sp>
      <p:sp>
        <p:nvSpPr>
          <p:cNvPr id="3" name="Content Placeholder 2"/>
          <p:cNvSpPr>
            <a:spLocks noGrp="1"/>
          </p:cNvSpPr>
          <p:nvPr>
            <p:ph idx="1"/>
          </p:nvPr>
        </p:nvSpPr>
        <p:spPr/>
        <p:txBody>
          <a:bodyPr>
            <a:normAutofit lnSpcReduction="10000"/>
          </a:bodyPr>
          <a:lstStyle/>
          <a:p>
            <a:r>
              <a:rPr lang="en-US" dirty="0" smtClean="0"/>
              <a:t>He and his crew used SQL injection vulnerabilities to steal credit cards</a:t>
            </a:r>
          </a:p>
          <a:p>
            <a:r>
              <a:rPr lang="en-US" dirty="0" smtClean="0"/>
              <a:t>Total stolen ~ 170 million credit cards</a:t>
            </a:r>
          </a:p>
          <a:p>
            <a:r>
              <a:rPr lang="en-US" dirty="0" smtClean="0"/>
              <a:t>Responsible for</a:t>
            </a:r>
          </a:p>
          <a:p>
            <a:pPr lvl="1"/>
            <a:r>
              <a:rPr lang="en-US" dirty="0" smtClean="0"/>
              <a:t>Dave &amp; Busters (May 2008)</a:t>
            </a:r>
          </a:p>
          <a:p>
            <a:pPr lvl="1"/>
            <a:r>
              <a:rPr lang="en-US" dirty="0" smtClean="0"/>
              <a:t>TJ Maxx (May 2008)</a:t>
            </a:r>
          </a:p>
          <a:p>
            <a:pPr lvl="1"/>
            <a:r>
              <a:rPr lang="en-US" dirty="0" smtClean="0"/>
              <a:t>Heartland Payment (August 2009)</a:t>
            </a:r>
          </a:p>
          <a:p>
            <a:r>
              <a:rPr lang="en-US" dirty="0" smtClean="0"/>
              <a:t>On March 25</a:t>
            </a:r>
            <a:r>
              <a:rPr lang="en-US" baseline="30000" dirty="0" smtClean="0"/>
              <a:t>th</a:t>
            </a:r>
            <a:r>
              <a:rPr lang="en-US" dirty="0" smtClean="0"/>
              <a:t>, 2010 he was sentenced to 20 years in federal prison</a:t>
            </a:r>
            <a:endParaRPr lang="en-US" dirty="0"/>
          </a:p>
        </p:txBody>
      </p:sp>
    </p:spTree>
    <p:extLst>
      <p:ext uri="{BB962C8B-B14F-4D97-AF65-F5344CB8AC3E}">
        <p14:creationId xmlns:p14="http://schemas.microsoft.com/office/powerpoint/2010/main" val="139408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49307"/>
            <a:ext cx="9144000" cy="5350143"/>
          </a:xfrm>
          <a:prstGeom prst="rect">
            <a:avLst/>
          </a:prstGeom>
        </p:spPr>
      </p:pic>
    </p:spTree>
    <p:extLst>
      <p:ext uri="{BB962C8B-B14F-4D97-AF65-F5344CB8AC3E}">
        <p14:creationId xmlns:p14="http://schemas.microsoft.com/office/powerpoint/2010/main" val="154394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58200" y="6400800"/>
            <a:ext cx="685800" cy="457200"/>
          </a:xfrm>
          <a:prstGeom prst="rect">
            <a:avLst/>
          </a:prstGeom>
        </p:spPr>
        <p:txBody>
          <a:bodyPr/>
          <a:lstStyle/>
          <a:p>
            <a:fld id="{CE34235C-96B1-5C49-874C-4106F6E864CB}" type="slidenum">
              <a:rPr lang="en-US"/>
              <a:pPr/>
              <a:t>32</a:t>
            </a:fld>
            <a:endParaRPr lang="en-US"/>
          </a:p>
        </p:txBody>
      </p:sp>
      <p:sp>
        <p:nvSpPr>
          <p:cNvPr id="394244" name="Rectangle 1028"/>
          <p:cNvSpPr>
            <a:spLocks noGrp="1" noChangeArrowheads="1"/>
          </p:cNvSpPr>
          <p:nvPr>
            <p:ph type="title"/>
          </p:nvPr>
        </p:nvSpPr>
        <p:spPr/>
        <p:txBody>
          <a:bodyPr/>
          <a:lstStyle/>
          <a:p>
            <a:r>
              <a:rPr lang="en-US"/>
              <a:t>Other Stories</a:t>
            </a:r>
          </a:p>
        </p:txBody>
      </p:sp>
      <p:sp>
        <p:nvSpPr>
          <p:cNvPr id="394245" name="Rectangle 1029"/>
          <p:cNvSpPr>
            <a:spLocks noGrp="1" noChangeArrowheads="1"/>
          </p:cNvSpPr>
          <p:nvPr>
            <p:ph type="body" idx="1"/>
          </p:nvPr>
        </p:nvSpPr>
        <p:spPr/>
        <p:txBody>
          <a:bodyPr>
            <a:normAutofit fontScale="77500" lnSpcReduction="20000"/>
          </a:bodyPr>
          <a:lstStyle/>
          <a:p>
            <a:r>
              <a:rPr lang="en-US" dirty="0" err="1"/>
              <a:t>Vitek</a:t>
            </a:r>
            <a:r>
              <a:rPr lang="en-US" dirty="0"/>
              <a:t> </a:t>
            </a:r>
            <a:r>
              <a:rPr lang="en-US" dirty="0" err="1"/>
              <a:t>Boden</a:t>
            </a:r>
            <a:r>
              <a:rPr lang="en-US" dirty="0"/>
              <a:t>, age 48, attacked the </a:t>
            </a:r>
            <a:r>
              <a:rPr lang="en-US" dirty="0" err="1"/>
              <a:t>Maroochy</a:t>
            </a:r>
            <a:r>
              <a:rPr lang="en-US" dirty="0"/>
              <a:t> Shire Council (MSC) sewerage system in Queensland, Australia from December 1999 through April 2000</a:t>
            </a:r>
          </a:p>
          <a:p>
            <a:r>
              <a:rPr lang="en-US" dirty="0"/>
              <a:t>Caused raw sewage overflows on Australia’s Sunshine Coast</a:t>
            </a:r>
          </a:p>
          <a:p>
            <a:pPr lvl="1"/>
            <a:r>
              <a:rPr lang="en-US" dirty="0"/>
              <a:t>Hundreds of thousands of liters of raw sewage flowed into waterways at Pacific Paradise and grounds of Hyatt Regency Resort</a:t>
            </a:r>
          </a:p>
          <a:p>
            <a:pPr lvl="1"/>
            <a:r>
              <a:rPr lang="en-US" dirty="0"/>
              <a:t>Marine life died, creek turned black, unbearable stench</a:t>
            </a:r>
          </a:p>
          <a:p>
            <a:r>
              <a:rPr lang="en-US" dirty="0" err="1"/>
              <a:t>Boden</a:t>
            </a:r>
            <a:r>
              <a:rPr lang="en-US" dirty="0"/>
              <a:t> convicted of 30 counts of hacking the MSC’s sewerage system </a:t>
            </a:r>
          </a:p>
          <a:p>
            <a:pPr lvl="1"/>
            <a:r>
              <a:rPr lang="en-US" dirty="0"/>
              <a:t>Sentenced to 2 years in prison</a:t>
            </a:r>
          </a:p>
        </p:txBody>
      </p:sp>
    </p:spTree>
    <p:extLst>
      <p:ext uri="{BB962C8B-B14F-4D97-AF65-F5344CB8AC3E}">
        <p14:creationId xmlns:p14="http://schemas.microsoft.com/office/powerpoint/2010/main" val="201506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4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42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42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42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42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42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458200" y="6400800"/>
            <a:ext cx="685800" cy="457200"/>
          </a:xfrm>
          <a:prstGeom prst="rect">
            <a:avLst/>
          </a:prstGeom>
        </p:spPr>
        <p:txBody>
          <a:bodyPr/>
          <a:lstStyle/>
          <a:p>
            <a:fld id="{379B4CE5-CC61-024E-AD86-AA1E285A7DFA}" type="slidenum">
              <a:rPr lang="en-US"/>
              <a:pPr/>
              <a:t>33</a:t>
            </a:fld>
            <a:endParaRPr lang="en-US"/>
          </a:p>
        </p:txBody>
      </p:sp>
      <p:sp>
        <p:nvSpPr>
          <p:cNvPr id="395266" name="Rectangle 1026"/>
          <p:cNvSpPr>
            <a:spLocks noGrp="1" noChangeArrowheads="1"/>
          </p:cNvSpPr>
          <p:nvPr>
            <p:ph type="title"/>
          </p:nvPr>
        </p:nvSpPr>
        <p:spPr/>
        <p:txBody>
          <a:bodyPr/>
          <a:lstStyle/>
          <a:p>
            <a:r>
              <a:rPr lang="en-US"/>
              <a:t>Other Stories</a:t>
            </a:r>
          </a:p>
        </p:txBody>
      </p:sp>
      <p:sp>
        <p:nvSpPr>
          <p:cNvPr id="395267" name="Rectangle 1027"/>
          <p:cNvSpPr>
            <a:spLocks noGrp="1" noChangeArrowheads="1"/>
          </p:cNvSpPr>
          <p:nvPr>
            <p:ph type="body" idx="1"/>
          </p:nvPr>
        </p:nvSpPr>
        <p:spPr/>
        <p:txBody>
          <a:bodyPr/>
          <a:lstStyle/>
          <a:p>
            <a:r>
              <a:rPr lang="en-US" dirty="0"/>
              <a:t>Web defacements</a:t>
            </a:r>
          </a:p>
          <a:p>
            <a:r>
              <a:rPr lang="en-US" dirty="0"/>
              <a:t>Worms</a:t>
            </a:r>
          </a:p>
          <a:p>
            <a:pPr lvl="1"/>
            <a:r>
              <a:rPr lang="en-US" dirty="0" err="1"/>
              <a:t>Swen</a:t>
            </a:r>
            <a:r>
              <a:rPr lang="en-US" dirty="0"/>
              <a:t>, </a:t>
            </a:r>
            <a:r>
              <a:rPr lang="en-US" dirty="0" err="1"/>
              <a:t>SoBig</a:t>
            </a:r>
            <a:r>
              <a:rPr lang="en-US" dirty="0"/>
              <a:t>, </a:t>
            </a:r>
            <a:r>
              <a:rPr lang="en-US" dirty="0" err="1"/>
              <a:t>Nimda</a:t>
            </a:r>
            <a:r>
              <a:rPr lang="en-US" dirty="0"/>
              <a:t>, Code Red, Slammer, Blaster, ...</a:t>
            </a:r>
          </a:p>
          <a:p>
            <a:r>
              <a:rPr lang="en-US" dirty="0"/>
              <a:t>Blaster’s author: Jeffrey Lee Parson, 18</a:t>
            </a:r>
          </a:p>
        </p:txBody>
      </p:sp>
      <p:pic>
        <p:nvPicPr>
          <p:cNvPr id="395269" name="Picture 1029" descr="Jeffrey Lee Parson is shown in this 2003 Hopkins High School yearbook photo."/>
          <p:cNvPicPr>
            <a:picLocks noChangeAspect="1" noChangeArrowheads="1"/>
          </p:cNvPicPr>
          <p:nvPr/>
        </p:nvPicPr>
        <p:blipFill>
          <a:blip r:embed="rId3"/>
          <a:srcRect/>
          <a:stretch>
            <a:fillRect/>
          </a:stretch>
        </p:blipFill>
        <p:spPr bwMode="auto">
          <a:xfrm>
            <a:off x="3117272" y="4262913"/>
            <a:ext cx="1703965" cy="1874362"/>
          </a:xfrm>
          <a:prstGeom prst="rect">
            <a:avLst/>
          </a:prstGeom>
          <a:noFill/>
        </p:spPr>
      </p:pic>
    </p:spTree>
    <p:extLst>
      <p:ext uri="{BB962C8B-B14F-4D97-AF65-F5344CB8AC3E}">
        <p14:creationId xmlns:p14="http://schemas.microsoft.com/office/powerpoint/2010/main" val="177893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5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5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526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5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History '80s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ARPANET moves to TCP/IP (January 1</a:t>
            </a:r>
            <a:r>
              <a:rPr lang="en-US" baseline="30000" dirty="0" smtClean="0"/>
              <a:t>st</a:t>
            </a:r>
            <a:r>
              <a:rPr lang="en-US" dirty="0" smtClean="0"/>
              <a:t>, 1983)</a:t>
            </a:r>
          </a:p>
          <a:p>
            <a:r>
              <a:rPr lang="en-US" dirty="0" smtClean="0"/>
              <a:t>DARPA funds the development of Berkeley UNIX (TCP/IP implementation that introduces the socket programming abstraction)</a:t>
            </a:r>
          </a:p>
          <a:p>
            <a:r>
              <a:rPr lang="en-US" dirty="0" smtClean="0"/>
              <a:t>APRANET becomes a subset of the Internet (and MILNET detaches)</a:t>
            </a:r>
          </a:p>
          <a:p>
            <a:r>
              <a:rPr lang="en-US" dirty="0" smtClean="0"/>
              <a:t>The National Science Foundation (NSF) creates a supercomputer network, NFSNET, supported by a "backbone" (56Kbps link in 1986)</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4</a:t>
            </a:fld>
            <a:endParaRPr lang="en-US"/>
          </a:p>
        </p:txBody>
      </p:sp>
    </p:spTree>
    <p:extLst>
      <p:ext uri="{BB962C8B-B14F-4D97-AF65-F5344CB8AC3E}">
        <p14:creationId xmlns:p14="http://schemas.microsoft.com/office/powerpoint/2010/main" val="81990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History '90s and '00</a:t>
            </a:r>
            <a:endParaRPr lang="en-US" dirty="0"/>
          </a:p>
        </p:txBody>
      </p:sp>
      <p:sp>
        <p:nvSpPr>
          <p:cNvPr id="3" name="Content Placeholder 2"/>
          <p:cNvSpPr>
            <a:spLocks noGrp="1"/>
          </p:cNvSpPr>
          <p:nvPr>
            <p:ph idx="1"/>
          </p:nvPr>
        </p:nvSpPr>
        <p:spPr/>
        <p:txBody>
          <a:bodyPr/>
          <a:lstStyle/>
          <a:p>
            <a:r>
              <a:rPr lang="en-US" dirty="0" smtClean="0"/>
              <a:t>Fast growth (size and volume)</a:t>
            </a:r>
          </a:p>
          <a:p>
            <a:r>
              <a:rPr lang="en-US" dirty="0" smtClean="0"/>
              <a:t>1991: Tim Berners-Lee at CERN creates the World Wide Web</a:t>
            </a:r>
          </a:p>
          <a:p>
            <a:r>
              <a:rPr lang="en-US" dirty="0" smtClean="0"/>
              <a:t>The Internet explodes</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5</a:t>
            </a:fld>
            <a:endParaRPr lang="en-US"/>
          </a:p>
        </p:txBody>
      </p:sp>
    </p:spTree>
    <p:extLst>
      <p:ext uri="{BB962C8B-B14F-4D97-AF65-F5344CB8AC3E}">
        <p14:creationId xmlns:p14="http://schemas.microsoft.com/office/powerpoint/2010/main" val="135126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CFB7E3C-6220-8942-988C-3F6E25750AD7}" type="slidenum">
              <a:rPr lang="en-US" smtClean="0"/>
              <a:t>6</a:t>
            </a:fld>
            <a:endParaRPr lang="en-US"/>
          </a:p>
        </p:txBody>
      </p:sp>
      <p:pic>
        <p:nvPicPr>
          <p:cNvPr id="5" name="Picture 4"/>
          <p:cNvPicPr>
            <a:picLocks noChangeAspect="1"/>
          </p:cNvPicPr>
          <p:nvPr/>
        </p:nvPicPr>
        <p:blipFill>
          <a:blip r:embed="rId2"/>
          <a:stretch>
            <a:fillRect/>
          </a:stretch>
        </p:blipFill>
        <p:spPr>
          <a:xfrm>
            <a:off x="0" y="1654060"/>
            <a:ext cx="9144000" cy="3549880"/>
          </a:xfrm>
          <a:prstGeom prst="rect">
            <a:avLst/>
          </a:prstGeom>
        </p:spPr>
      </p:pic>
    </p:spTree>
    <p:extLst>
      <p:ext uri="{BB962C8B-B14F-4D97-AF65-F5344CB8AC3E}">
        <p14:creationId xmlns:p14="http://schemas.microsoft.com/office/powerpoint/2010/main" val="4425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CFB7E3C-6220-8942-988C-3F6E25750AD7}" type="slidenum">
              <a:rPr lang="en-US" smtClean="0"/>
              <a:t>7</a:t>
            </a:fld>
            <a:endParaRPr lang="en-US"/>
          </a:p>
        </p:txBody>
      </p:sp>
      <p:pic>
        <p:nvPicPr>
          <p:cNvPr id="5" name="Picture 4"/>
          <p:cNvPicPr>
            <a:picLocks noChangeAspect="1"/>
          </p:cNvPicPr>
          <p:nvPr/>
        </p:nvPicPr>
        <p:blipFill>
          <a:blip r:embed="rId2"/>
          <a:stretch>
            <a:fillRect/>
          </a:stretch>
        </p:blipFill>
        <p:spPr>
          <a:xfrm>
            <a:off x="786630" y="0"/>
            <a:ext cx="7570741" cy="6056592"/>
          </a:xfrm>
          <a:prstGeom prst="rect">
            <a:avLst/>
          </a:prstGeom>
        </p:spPr>
      </p:pic>
      <p:sp>
        <p:nvSpPr>
          <p:cNvPr id="6" name="Rectangle 5"/>
          <p:cNvSpPr/>
          <p:nvPr/>
        </p:nvSpPr>
        <p:spPr>
          <a:xfrm>
            <a:off x="457200" y="6056592"/>
            <a:ext cx="2369559" cy="369332"/>
          </a:xfrm>
          <a:prstGeom prst="rect">
            <a:avLst/>
          </a:prstGeom>
        </p:spPr>
        <p:txBody>
          <a:bodyPr wrap="none">
            <a:spAutoFit/>
          </a:bodyPr>
          <a:lstStyle/>
          <a:p>
            <a:r>
              <a:rPr lang="en-US" dirty="0">
                <a:latin typeface="Eurostile" charset="0"/>
              </a:rPr>
              <a:t>http://</a:t>
            </a:r>
            <a:r>
              <a:rPr lang="en-US" dirty="0" err="1">
                <a:latin typeface="Eurostile" charset="0"/>
              </a:rPr>
              <a:t>www.opte.org</a:t>
            </a:r>
            <a:r>
              <a:rPr lang="en-US" dirty="0">
                <a:latin typeface="Eurostile" charset="0"/>
              </a:rPr>
              <a:t>/</a:t>
            </a:r>
          </a:p>
        </p:txBody>
      </p:sp>
    </p:spTree>
    <p:extLst>
      <p:ext uri="{BB962C8B-B14F-4D97-AF65-F5344CB8AC3E}">
        <p14:creationId xmlns:p14="http://schemas.microsoft.com/office/powerpoint/2010/main" val="61024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Brief History of Notable Hacking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1972 phone phreaking</a:t>
            </a:r>
          </a:p>
          <a:p>
            <a:r>
              <a:rPr lang="en-US" dirty="0" smtClean="0"/>
              <a:t>December 1972, Bob Metcalfe "The Stockings Were Hung by the Chimney with Care," RFC #602</a:t>
            </a:r>
          </a:p>
          <a:p>
            <a:r>
              <a:rPr lang="en-US" dirty="0" smtClean="0"/>
              <a:t>August 1986, German hackers try to obtain secrets to be sold to the KGB</a:t>
            </a:r>
          </a:p>
          <a:p>
            <a:r>
              <a:rPr lang="en-US" dirty="0" smtClean="0"/>
              <a:t>November 1988, The Internet worm</a:t>
            </a:r>
          </a:p>
          <a:p>
            <a:r>
              <a:rPr lang="en-US" dirty="0" smtClean="0"/>
              <a:t>December 1994, Kevin </a:t>
            </a:r>
            <a:r>
              <a:rPr lang="en-US" dirty="0" err="1" smtClean="0"/>
              <a:t>Mitnick</a:t>
            </a:r>
            <a:r>
              <a:rPr lang="en-US" dirty="0" smtClean="0"/>
              <a:t> attacks Supercomputer Center</a:t>
            </a:r>
          </a:p>
          <a:p>
            <a:r>
              <a:rPr lang="en-US" dirty="0" smtClean="0"/>
              <a:t>March 2010, Albert Gonzales receives 20-year sentence for hacking</a:t>
            </a:r>
          </a:p>
          <a:p>
            <a:r>
              <a:rPr lang="is-IS" dirty="0" smtClean="0"/>
              <a:t>…</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8</a:t>
            </a:fld>
            <a:endParaRPr lang="en-US"/>
          </a:p>
        </p:txBody>
      </p:sp>
    </p:spTree>
    <p:extLst>
      <p:ext uri="{BB962C8B-B14F-4D97-AF65-F5344CB8AC3E}">
        <p14:creationId xmlns:p14="http://schemas.microsoft.com/office/powerpoint/2010/main" val="96193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Cap'n</a:t>
            </a:r>
            <a:r>
              <a:rPr lang="en-US" dirty="0" smtClean="0"/>
              <a:t> Crunch</a:t>
            </a:r>
            <a:endParaRPr lang="en-US" dirty="0"/>
          </a:p>
        </p:txBody>
      </p:sp>
      <p:sp>
        <p:nvSpPr>
          <p:cNvPr id="3" name="Content Placeholder 2"/>
          <p:cNvSpPr>
            <a:spLocks noGrp="1"/>
          </p:cNvSpPr>
          <p:nvPr>
            <p:ph idx="1"/>
          </p:nvPr>
        </p:nvSpPr>
        <p:spPr>
          <a:xfrm>
            <a:off x="457200" y="1600201"/>
            <a:ext cx="8229600" cy="2249485"/>
          </a:xfrm>
        </p:spPr>
        <p:txBody>
          <a:bodyPr>
            <a:normAutofit fontScale="92500" lnSpcReduction="10000"/>
          </a:bodyPr>
          <a:lstStyle/>
          <a:p>
            <a:r>
              <a:rPr lang="en-US" dirty="0"/>
              <a:t>In 1972 John Draper finds that the whistle that comes with the </a:t>
            </a:r>
            <a:r>
              <a:rPr lang="en-US" dirty="0" err="1"/>
              <a:t>Cap’n</a:t>
            </a:r>
            <a:r>
              <a:rPr lang="en-US" dirty="0"/>
              <a:t> Crunch cereal produces a sound at the 2600 Hz frequency</a:t>
            </a:r>
          </a:p>
          <a:p>
            <a:r>
              <a:rPr lang="en-US" dirty="0"/>
              <a:t>The 2600 frequency was used by AT&amp;T to authorize long-distance calls</a:t>
            </a:r>
          </a:p>
        </p:txBody>
      </p:sp>
      <p:sp>
        <p:nvSpPr>
          <p:cNvPr id="4" name="Slide Number Placeholder 3"/>
          <p:cNvSpPr>
            <a:spLocks noGrp="1"/>
          </p:cNvSpPr>
          <p:nvPr>
            <p:ph type="sldNum" sz="quarter" idx="12"/>
          </p:nvPr>
        </p:nvSpPr>
        <p:spPr/>
        <p:txBody>
          <a:bodyPr/>
          <a:lstStyle/>
          <a:p>
            <a:fld id="{FCFB7E3C-6220-8942-988C-3F6E25750AD7}" type="slidenum">
              <a:rPr lang="en-US" smtClean="0"/>
              <a:t>9</a:t>
            </a:fld>
            <a:endParaRPr lang="en-US"/>
          </a:p>
        </p:txBody>
      </p:sp>
      <p:pic>
        <p:nvPicPr>
          <p:cNvPr id="5" name="Picture 1028" descr="capncrunch"/>
          <p:cNvPicPr>
            <a:picLocks noChangeAspect="1" noChangeArrowheads="1"/>
          </p:cNvPicPr>
          <p:nvPr/>
        </p:nvPicPr>
        <p:blipFill>
          <a:blip r:embed="rId2"/>
          <a:srcRect/>
          <a:stretch>
            <a:fillRect/>
          </a:stretch>
        </p:blipFill>
        <p:spPr bwMode="auto">
          <a:xfrm>
            <a:off x="914400" y="4038600"/>
            <a:ext cx="1843088" cy="2590800"/>
          </a:xfrm>
          <a:prstGeom prst="rect">
            <a:avLst/>
          </a:prstGeom>
          <a:noFill/>
        </p:spPr>
      </p:pic>
      <p:pic>
        <p:nvPicPr>
          <p:cNvPr id="6" name="Picture 1029"/>
          <p:cNvPicPr>
            <a:picLocks noChangeAspect="1" noChangeArrowheads="1"/>
          </p:cNvPicPr>
          <p:nvPr/>
        </p:nvPicPr>
        <p:blipFill>
          <a:blip r:embed="rId3"/>
          <a:srcRect/>
          <a:stretch>
            <a:fillRect/>
          </a:stretch>
        </p:blipFill>
        <p:spPr bwMode="auto">
          <a:xfrm>
            <a:off x="3733800" y="4495800"/>
            <a:ext cx="3657600" cy="1671638"/>
          </a:xfrm>
          <a:prstGeom prst="rect">
            <a:avLst/>
          </a:prstGeom>
          <a:noFill/>
          <a:ln w="9525">
            <a:noFill/>
            <a:miter lim="800000"/>
            <a:headEnd/>
            <a:tailEnd/>
          </a:ln>
          <a:effectLst/>
        </p:spPr>
      </p:pic>
    </p:spTree>
    <p:extLst>
      <p:ext uri="{BB962C8B-B14F-4D97-AF65-F5344CB8AC3E}">
        <p14:creationId xmlns:p14="http://schemas.microsoft.com/office/powerpoint/2010/main" val="197068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dam_seclab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headEnd type="none"/>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101335</TotalTime>
  <Words>1752</Words>
  <Application>Microsoft Macintosh PowerPoint</Application>
  <PresentationFormat>On-screen Show (4:3)</PresentationFormat>
  <Paragraphs>206</Paragraphs>
  <Slides>33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Consolas</vt:lpstr>
      <vt:lpstr>Eurostile</vt:lpstr>
      <vt:lpstr>Arial</vt:lpstr>
      <vt:lpstr>adam_seclab_theme</vt:lpstr>
      <vt:lpstr>History of Software Insecurity</vt:lpstr>
      <vt:lpstr>The Internet</vt:lpstr>
      <vt:lpstr>Internet History '70s</vt:lpstr>
      <vt:lpstr>Internet History '80s</vt:lpstr>
      <vt:lpstr>Internet History '90s and '00</vt:lpstr>
      <vt:lpstr>PowerPoint Presentation</vt:lpstr>
      <vt:lpstr>PowerPoint Presentation</vt:lpstr>
      <vt:lpstr>A Brief History of Notable Hacking</vt:lpstr>
      <vt:lpstr>Cap'n Crunch</vt:lpstr>
      <vt:lpstr>Phone Phreaking</vt:lpstr>
      <vt:lpstr>Early Warnings</vt:lpstr>
      <vt:lpstr>Early Warnings</vt:lpstr>
      <vt:lpstr>Early Warnings</vt:lpstr>
      <vt:lpstr>The German Hacker Incident</vt:lpstr>
      <vt:lpstr>The German Hacker Incident</vt:lpstr>
      <vt:lpstr>The German Hacker Incident</vt:lpstr>
      <vt:lpstr>The German Hacker Incident</vt:lpstr>
      <vt:lpstr>The German Hacker Incident</vt:lpstr>
      <vt:lpstr>The Cuckoo's Egg</vt:lpstr>
      <vt:lpstr>The Internet Worm</vt:lpstr>
      <vt:lpstr>The Worm</vt:lpstr>
      <vt:lpstr>The Worm</vt:lpstr>
      <vt:lpstr>The Worm</vt:lpstr>
      <vt:lpstr>The Worm</vt:lpstr>
      <vt:lpstr>Kevin Mitnick</vt:lpstr>
      <vt:lpstr>Kevin Mitnick</vt:lpstr>
      <vt:lpstr>Attack Against SDSC</vt:lpstr>
      <vt:lpstr>Kevin Mitnick</vt:lpstr>
      <vt:lpstr>Albert Gonzalez</vt:lpstr>
      <vt:lpstr>Albert Gonzalez</vt:lpstr>
      <vt:lpstr>PowerPoint Presentation</vt:lpstr>
      <vt:lpstr>Other Stories</vt:lpstr>
      <vt:lpstr>Other Stories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Adam Doupe</cp:lastModifiedBy>
  <cp:revision>2588</cp:revision>
  <cp:lastPrinted>2011-10-05T20:20:50Z</cp:lastPrinted>
  <dcterms:created xsi:type="dcterms:W3CDTF">2011-09-20T20:28:25Z</dcterms:created>
  <dcterms:modified xsi:type="dcterms:W3CDTF">2016-01-15T22:11:45Z</dcterms:modified>
</cp:coreProperties>
</file>