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9" r:id="rId20"/>
    <p:sldId id="281" r:id="rId21"/>
    <p:sldId id="273" r:id="rId22"/>
    <p:sldId id="278" r:id="rId23"/>
    <p:sldId id="275" r:id="rId24"/>
    <p:sldId id="276" r:id="rId25"/>
    <p:sldId id="27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0099" autoAdjust="0"/>
  </p:normalViewPr>
  <p:slideViewPr>
    <p:cSldViewPr snapToGrid="0" snapToObjects="1">
      <p:cViewPr>
        <p:scale>
          <a:sx n="130" d="100"/>
          <a:sy n="130" d="100"/>
        </p:scale>
        <p:origin x="464" y="432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10/17/17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3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Adam Doupé, </a:t>
            </a:r>
            <a:r>
              <a:rPr lang="en-US" dirty="0" smtClean="0"/>
              <a:t>Information Assurance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465 </a:t>
            </a:r>
            <a:r>
              <a:rPr lang="en-US" dirty="0" smtClean="0"/>
              <a:t>– Information Assurance</a:t>
            </a:r>
          </a:p>
          <a:p>
            <a:r>
              <a:rPr lang="en-US" dirty="0" smtClean="0"/>
              <a:t>Fall 2017</a:t>
            </a:r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 one of a, f, or c</a:t>
            </a:r>
          </a:p>
          <a:p>
            <a:pPr lvl="1"/>
            <a:r>
              <a:rPr lang="en-US" dirty="0" smtClean="0"/>
              <a:t>Prevents some types of attacks</a:t>
            </a:r>
          </a:p>
          <a:p>
            <a:pPr lvl="1"/>
            <a:r>
              <a:rPr lang="en-US" dirty="0" smtClean="0"/>
              <a:t>Unix/Linux shadow password files</a:t>
            </a:r>
          </a:p>
          <a:p>
            <a:r>
              <a:rPr lang="en-US" dirty="0" smtClean="0"/>
              <a:t>Can we hide L?</a:t>
            </a:r>
          </a:p>
          <a:p>
            <a:pPr lvl="1"/>
            <a:r>
              <a:rPr lang="en-US" dirty="0" smtClean="0"/>
              <a:t>Prevents attacker from knowing if guess succeeded</a:t>
            </a:r>
          </a:p>
          <a:p>
            <a:pPr lvl="1"/>
            <a:r>
              <a:rPr lang="en-US" dirty="0" smtClean="0"/>
              <a:t>Preventing any network-based logins or restrict logins to only IP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Password-based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Passwords are </a:t>
            </a:r>
            <a:r>
              <a:rPr lang="en-US" dirty="0"/>
              <a:t>the worst form of </a:t>
            </a:r>
            <a:r>
              <a:rPr lang="en-US" dirty="0" smtClean="0"/>
              <a:t>authentication ... </a:t>
            </a:r>
            <a:r>
              <a:rPr lang="en-US" dirty="0"/>
              <a:t>except for all those other forms that have been tried from time to time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Paraphrasing Winston Churchill</a:t>
            </a:r>
          </a:p>
          <a:p>
            <a:r>
              <a:rPr lang="en-US" dirty="0" smtClean="0"/>
              <a:t>Several problems</a:t>
            </a:r>
          </a:p>
          <a:p>
            <a:pPr lvl="1"/>
            <a:r>
              <a:rPr lang="en-US" dirty="0" smtClean="0"/>
              <a:t>Inherent vulnerabilities</a:t>
            </a:r>
          </a:p>
          <a:p>
            <a:pPr lvl="2"/>
            <a:r>
              <a:rPr lang="en-US" dirty="0" smtClean="0"/>
              <a:t>easy to guess</a:t>
            </a:r>
          </a:p>
          <a:p>
            <a:pPr lvl="2"/>
            <a:r>
              <a:rPr lang="en-US" dirty="0" smtClean="0"/>
              <a:t>easy to snoop</a:t>
            </a:r>
          </a:p>
          <a:p>
            <a:pPr lvl="2"/>
            <a:r>
              <a:rPr lang="en-US" dirty="0" smtClean="0"/>
              <a:t>easy to lose</a:t>
            </a:r>
          </a:p>
          <a:p>
            <a:pPr lvl="2"/>
            <a:r>
              <a:rPr lang="en-US" dirty="0" smtClean="0"/>
              <a:t>no control on sharing</a:t>
            </a:r>
          </a:p>
          <a:p>
            <a:pPr lvl="2"/>
            <a:r>
              <a:rPr lang="en-US" dirty="0" smtClean="0"/>
              <a:t>social engineering</a:t>
            </a:r>
          </a:p>
          <a:p>
            <a:pPr lvl="1"/>
            <a:r>
              <a:rPr lang="en-US" dirty="0" smtClean="0"/>
              <a:t>Practical vulnerabilities</a:t>
            </a:r>
          </a:p>
          <a:p>
            <a:pPr lvl="2"/>
            <a:r>
              <a:rPr lang="en-US" dirty="0" smtClean="0"/>
              <a:t>Visible over insecure distributed and networked systems</a:t>
            </a:r>
          </a:p>
          <a:p>
            <a:pPr lvl="2"/>
            <a:r>
              <a:rPr lang="en-US" dirty="0" smtClean="0"/>
              <a:t>Susceptible to replay attacks</a:t>
            </a:r>
          </a:p>
          <a:p>
            <a:pPr lvl="2"/>
            <a:r>
              <a:rPr lang="en-US" dirty="0" smtClean="0"/>
              <a:t>Password reuse</a:t>
            </a:r>
          </a:p>
          <a:p>
            <a:r>
              <a:rPr lang="en-US" dirty="0" smtClean="0"/>
              <a:t>Requires proactive management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attack for all password-based authentication</a:t>
            </a:r>
          </a:p>
          <a:p>
            <a:r>
              <a:rPr lang="en-US" dirty="0" smtClean="0"/>
              <a:t>Try to use each word in the dictionary or word file w, compute f(w), check f(w) == c</a:t>
            </a:r>
          </a:p>
          <a:p>
            <a:r>
              <a:rPr lang="en-US" dirty="0" smtClean="0"/>
              <a:t>Is it possible to search all possible passwords?</a:t>
            </a:r>
          </a:p>
          <a:p>
            <a:pPr lvl="1"/>
            <a:r>
              <a:rPr lang="en-US" dirty="0" smtClean="0"/>
              <a:t>Easy to search all likely passwords!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Offline</a:t>
            </a:r>
          </a:p>
          <a:p>
            <a:pPr lvl="1"/>
            <a:r>
              <a:rPr lang="en-US" dirty="0" smtClean="0"/>
              <a:t>Know f and c, repeatedly try different guesses</a:t>
            </a:r>
          </a:p>
          <a:p>
            <a:pPr lvl="2"/>
            <a:r>
              <a:rPr lang="en-US" dirty="0" smtClean="0"/>
              <a:t>crack, john-the-ripper</a:t>
            </a:r>
          </a:p>
          <a:p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Have access to functions in L and try guesses until l(g) succeeds</a:t>
            </a:r>
          </a:p>
          <a:p>
            <a:pPr lvl="2"/>
            <a:r>
              <a:rPr lang="en-US" dirty="0" smtClean="0"/>
              <a:t>Logging into a website guessing a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Countering Password Guessing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Deny access to C (complementary information)</a:t>
            </a:r>
          </a:p>
          <a:p>
            <a:pPr lvl="1"/>
            <a:r>
              <a:rPr lang="en-US" dirty="0" smtClean="0"/>
              <a:t>All guesses must be online</a:t>
            </a:r>
          </a:p>
          <a:p>
            <a:pPr lvl="1"/>
            <a:r>
              <a:rPr lang="en-US" dirty="0" smtClean="0"/>
              <a:t>Hard to guarantee</a:t>
            </a:r>
          </a:p>
          <a:p>
            <a:r>
              <a:rPr lang="en-US" dirty="0" smtClean="0"/>
              <a:t>Add delay to L when incorrect</a:t>
            </a:r>
          </a:p>
          <a:p>
            <a:pPr lvl="1"/>
            <a:r>
              <a:rPr lang="en-US" dirty="0" smtClean="0"/>
              <a:t>Many systems do this</a:t>
            </a:r>
          </a:p>
          <a:p>
            <a:r>
              <a:rPr lang="en-US" dirty="0" smtClean="0"/>
              <a:t>Increase time to compute f(a)</a:t>
            </a:r>
          </a:p>
          <a:p>
            <a:pPr lvl="1"/>
            <a:r>
              <a:rPr lang="en-US" dirty="0" smtClean="0"/>
              <a:t>Use a different hashing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precompute the size of some key space</a:t>
            </a:r>
          </a:p>
          <a:p>
            <a:pPr lvl="1"/>
            <a:r>
              <a:rPr lang="en-US" dirty="0" smtClean="0"/>
              <a:t>Why not just store key and hash?</a:t>
            </a:r>
          </a:p>
          <a:p>
            <a:r>
              <a:rPr lang="en-US" dirty="0" smtClean="0"/>
              <a:t>Rainbow tables allow a tradeoff between time to crack and space required</a:t>
            </a:r>
          </a:p>
          <a:p>
            <a:r>
              <a:rPr lang="en-US" dirty="0" smtClean="0"/>
              <a:t>Space requirements are large</a:t>
            </a:r>
          </a:p>
          <a:p>
            <a:pPr lvl="1"/>
            <a:r>
              <a:rPr lang="en-US" dirty="0" smtClean="0"/>
              <a:t>MD5 1-8 character alphanumeric 127GB</a:t>
            </a:r>
          </a:p>
          <a:p>
            <a:pPr lvl="1"/>
            <a:r>
              <a:rPr lang="en-US" dirty="0" smtClean="0"/>
              <a:t>MD5 1-9 character alphanumeric 690GB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random value, salt, to each password before it is hashed</a:t>
            </a:r>
          </a:p>
          <a:p>
            <a:pPr lvl="1"/>
            <a:r>
              <a:rPr lang="en-US" dirty="0" smtClean="0"/>
              <a:t>salt is public and know</a:t>
            </a:r>
          </a:p>
          <a:p>
            <a:r>
              <a:rPr lang="en-US" dirty="0" smtClean="0"/>
              <a:t>Therefore, each password hash is unique</a:t>
            </a:r>
          </a:p>
          <a:p>
            <a:pPr lvl="1"/>
            <a:r>
              <a:rPr lang="en-US" dirty="0" smtClean="0"/>
              <a:t>Essentially selecting a different f for every user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“Slow”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Controllable work factor</a:t>
            </a:r>
          </a:p>
          <a:p>
            <a:pPr lvl="1"/>
            <a:r>
              <a:rPr lang="en-US" dirty="0" smtClean="0"/>
              <a:t>Stored with the salt and hash</a:t>
            </a:r>
          </a:p>
          <a:p>
            <a:r>
              <a:rPr lang="en-US" dirty="0" err="1" smtClean="0"/>
              <a:t>bcrypt</a:t>
            </a:r>
            <a:endParaRPr lang="en-US" dirty="0" smtClean="0"/>
          </a:p>
          <a:p>
            <a:pPr lvl="1"/>
            <a:r>
              <a:rPr lang="en-US" dirty="0" smtClean="0"/>
              <a:t>Designed to be a slow hash</a:t>
            </a:r>
          </a:p>
          <a:p>
            <a:pPr lvl="1"/>
            <a:r>
              <a:rPr lang="en-US" dirty="0" smtClean="0"/>
              <a:t>Used on submission server</a:t>
            </a:r>
          </a:p>
          <a:p>
            <a:pPr lvl="1"/>
            <a:r>
              <a:rPr lang="en-US" dirty="0" smtClean="0"/>
              <a:t>Computing hash takes 300ms on server</a:t>
            </a:r>
          </a:p>
          <a:p>
            <a:r>
              <a:rPr lang="en-US" dirty="0" err="1" smtClean="0"/>
              <a:t>scrypt</a:t>
            </a:r>
            <a:endParaRPr lang="en-US" dirty="0" smtClean="0"/>
          </a:p>
          <a:p>
            <a:pPr lvl="1"/>
            <a:r>
              <a:rPr lang="en-US" dirty="0" smtClean="0"/>
              <a:t>Designed to take memory to perform hash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passwords do you have?</a:t>
            </a:r>
          </a:p>
          <a:p>
            <a:pPr lvl="1"/>
            <a:r>
              <a:rPr lang="en-US" dirty="0" smtClean="0"/>
              <a:t>For what service?</a:t>
            </a:r>
          </a:p>
          <a:p>
            <a:r>
              <a:rPr lang="en-US" dirty="0" smtClean="0"/>
              <a:t>Are they all equally secure?</a:t>
            </a:r>
          </a:p>
          <a:p>
            <a:r>
              <a:rPr lang="en-US" dirty="0" smtClean="0"/>
              <a:t>What happens if one of your passwords is leaked?</a:t>
            </a:r>
          </a:p>
          <a:p>
            <a:pPr lvl="1"/>
            <a:r>
              <a:rPr lang="en-US" dirty="0" smtClean="0"/>
              <a:t>3.5B Yahoo (2013)</a:t>
            </a:r>
          </a:p>
          <a:p>
            <a:pPr lvl="1"/>
            <a:r>
              <a:rPr lang="en-US" dirty="0" smtClean="0"/>
              <a:t>412M Adult Friend Finder (2016)</a:t>
            </a:r>
          </a:p>
          <a:p>
            <a:pPr lvl="1"/>
            <a:r>
              <a:rPr lang="en-US" dirty="0" smtClean="0"/>
              <a:t>152M Adobe (2013)</a:t>
            </a:r>
          </a:p>
          <a:p>
            <a:pPr lvl="1"/>
            <a:r>
              <a:rPr lang="en-US" dirty="0" smtClean="0"/>
              <a:t>145M eBay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 smtClean="0"/>
              <a:t>Adobe Breach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7" y="642946"/>
            <a:ext cx="63500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7" y="2618171"/>
            <a:ext cx="63500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77" y="4491796"/>
            <a:ext cx="6350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vs.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Who are you?</a:t>
            </a:r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131"/>
            <a:ext cx="8229600" cy="1143000"/>
          </a:xfrm>
        </p:spPr>
        <p:txBody>
          <a:bodyPr/>
          <a:lstStyle/>
          <a:p>
            <a:r>
              <a:rPr lang="en-US" dirty="0" smtClean="0"/>
              <a:t>Adobe Breach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785" y="6121474"/>
            <a:ext cx="8499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nakedsecurity.sophos.com</a:t>
            </a:r>
            <a:r>
              <a:rPr lang="en-US" sz="1200" dirty="0"/>
              <a:t>/2013/11/04/anatomy-of-a-password-disaster-adobes-giant-sized-cryptographic-blunder/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495"/>
            <a:ext cx="6350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1063661"/>
            <a:ext cx="6350000" cy="191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80" y="2981361"/>
            <a:ext cx="6350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track of passwords and generate random passwords per website</a:t>
            </a:r>
          </a:p>
          <a:p>
            <a:pPr lvl="1"/>
            <a:r>
              <a:rPr lang="en-US" dirty="0" smtClean="0"/>
              <a:t>Encrypted/locked with a “master” password</a:t>
            </a:r>
          </a:p>
          <a:p>
            <a:r>
              <a:rPr lang="en-US" dirty="0" smtClean="0"/>
              <a:t>Who do you trust?</a:t>
            </a:r>
          </a:p>
          <a:p>
            <a:r>
              <a:rPr lang="en-US" dirty="0" smtClean="0"/>
              <a:t>Many options</a:t>
            </a:r>
          </a:p>
          <a:p>
            <a:pPr lvl="1"/>
            <a:r>
              <a:rPr lang="en-US" dirty="0" err="1" smtClean="0"/>
              <a:t>LastPass</a:t>
            </a:r>
            <a:endParaRPr lang="en-US" dirty="0"/>
          </a:p>
          <a:p>
            <a:pPr lvl="1"/>
            <a:r>
              <a:rPr lang="en-US" dirty="0" smtClean="0"/>
              <a:t>1Password</a:t>
            </a:r>
          </a:p>
          <a:p>
            <a:pPr lvl="1"/>
            <a:r>
              <a:rPr lang="en-US" dirty="0" smtClean="0"/>
              <a:t>KeePass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happens when you forget your password?</a:t>
            </a:r>
          </a:p>
          <a:p>
            <a:pPr lvl="1"/>
            <a:r>
              <a:rPr lang="en-US" dirty="0" smtClean="0"/>
              <a:t>Completely locked out of account?</a:t>
            </a:r>
          </a:p>
          <a:p>
            <a:r>
              <a:rPr lang="en-US" dirty="0" smtClean="0"/>
              <a:t>Most work by sending email to your registered email account with a link to reset your password</a:t>
            </a:r>
          </a:p>
          <a:p>
            <a:pPr lvl="1"/>
            <a:r>
              <a:rPr lang="en-US" dirty="0" smtClean="0"/>
              <a:t>Is this secure? </a:t>
            </a:r>
          </a:p>
          <a:p>
            <a:r>
              <a:rPr lang="en-US" dirty="0" smtClean="0"/>
              <a:t>What does this mean about the security of your inbox?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Two-Factor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things required for authentication</a:t>
            </a:r>
          </a:p>
          <a:p>
            <a:pPr lvl="1"/>
            <a:r>
              <a:rPr lang="en-US" dirty="0" smtClean="0"/>
              <a:t>Based on the authentication categories</a:t>
            </a:r>
          </a:p>
          <a:p>
            <a:r>
              <a:rPr lang="en-US" dirty="0" smtClean="0"/>
              <a:t>Google authenticator</a:t>
            </a:r>
          </a:p>
          <a:p>
            <a:r>
              <a:rPr lang="en-US" dirty="0" err="1" smtClean="0"/>
              <a:t>DuoSecurity</a:t>
            </a:r>
            <a:r>
              <a:rPr lang="en-US" dirty="0" smtClean="0"/>
              <a:t> (ASU uses this)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ompletely</a:t>
            </a:r>
            <a:r>
              <a:rPr lang="en-US" dirty="0"/>
              <a:t> </a:t>
            </a:r>
            <a:r>
              <a:rPr lang="en-US" b="1" dirty="0"/>
              <a:t>A</a:t>
            </a:r>
            <a:r>
              <a:rPr lang="en-US" dirty="0"/>
              <a:t>utomated </a:t>
            </a:r>
            <a:r>
              <a:rPr lang="en-US" b="1" dirty="0"/>
              <a:t>P</a:t>
            </a:r>
            <a:r>
              <a:rPr lang="en-US" dirty="0"/>
              <a:t>ublic </a:t>
            </a:r>
            <a:r>
              <a:rPr lang="en-US" b="1" dirty="0"/>
              <a:t>T</a:t>
            </a:r>
            <a:r>
              <a:rPr lang="en-US" dirty="0"/>
              <a:t>uring test to tell </a:t>
            </a:r>
            <a:r>
              <a:rPr lang="en-US" b="1" dirty="0"/>
              <a:t>C</a:t>
            </a:r>
            <a:r>
              <a:rPr lang="en-US" dirty="0"/>
              <a:t>omputers and </a:t>
            </a:r>
            <a:r>
              <a:rPr lang="en-US" b="1" dirty="0"/>
              <a:t>H</a:t>
            </a:r>
            <a:r>
              <a:rPr lang="en-US" dirty="0"/>
              <a:t>umans </a:t>
            </a:r>
            <a:r>
              <a:rPr lang="en-US" b="1" dirty="0" smtClean="0"/>
              <a:t>A</a:t>
            </a:r>
            <a:r>
              <a:rPr lang="en-US" dirty="0" smtClean="0"/>
              <a:t>part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CAPTCHA authentication?</a:t>
            </a:r>
          </a:p>
          <a:p>
            <a:r>
              <a:rPr lang="en-US" dirty="0" smtClean="0"/>
              <a:t>How to break CAPTCHA?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26" y="2881057"/>
            <a:ext cx="3987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Authentication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Token-based authentication</a:t>
            </a:r>
          </a:p>
          <a:p>
            <a:pPr lvl="1"/>
            <a:r>
              <a:rPr lang="en-US" dirty="0" smtClean="0"/>
              <a:t>Google 2FA</a:t>
            </a:r>
          </a:p>
          <a:p>
            <a:pPr lvl="1"/>
            <a:r>
              <a:rPr lang="en-US" dirty="0" smtClean="0"/>
              <a:t>Hardware token </a:t>
            </a:r>
          </a:p>
          <a:p>
            <a:r>
              <a:rPr lang="en-US" dirty="0" smtClean="0"/>
              <a:t>Address-based authentication</a:t>
            </a:r>
          </a:p>
          <a:p>
            <a:pPr lvl="1"/>
            <a:r>
              <a:rPr lang="en-US" dirty="0" smtClean="0"/>
              <a:t>Restrict access to VPN or server based on IP address</a:t>
            </a:r>
          </a:p>
          <a:p>
            <a:r>
              <a:rPr lang="en-US" dirty="0" smtClean="0"/>
              <a:t>Location-based authentication</a:t>
            </a:r>
          </a:p>
          <a:p>
            <a:pPr lvl="1"/>
            <a:r>
              <a:rPr lang="en-US" dirty="0" smtClean="0"/>
              <a:t>Unlocking car only when “close” </a:t>
            </a:r>
          </a:p>
          <a:p>
            <a:r>
              <a:rPr lang="en-US" dirty="0" smtClean="0"/>
              <a:t>Biometrics-based authentication</a:t>
            </a:r>
          </a:p>
          <a:p>
            <a:pPr lvl="1"/>
            <a:r>
              <a:rPr lang="en-US" dirty="0" smtClean="0"/>
              <a:t>Fingerprint readers</a:t>
            </a:r>
          </a:p>
          <a:p>
            <a:pPr lvl="1"/>
            <a:r>
              <a:rPr lang="en-US" dirty="0" smtClean="0"/>
              <a:t>Voice recognition</a:t>
            </a:r>
          </a:p>
          <a:p>
            <a:pPr lvl="1"/>
            <a:r>
              <a:rPr lang="en-US" dirty="0" smtClean="0"/>
              <a:t>Face recognition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authentication</a:t>
            </a:r>
          </a:p>
          <a:p>
            <a:pPr lvl="1"/>
            <a:r>
              <a:rPr lang="en-US" dirty="0" smtClean="0"/>
              <a:t>Continuously verify the user</a:t>
            </a:r>
          </a:p>
          <a:p>
            <a:r>
              <a:rPr lang="en-US" dirty="0" smtClean="0"/>
              <a:t>Replacing passwords</a:t>
            </a:r>
          </a:p>
          <a:p>
            <a:pPr lvl="1"/>
            <a:r>
              <a:rPr lang="en-US" dirty="0" smtClean="0"/>
              <a:t>FIDO</a:t>
            </a:r>
          </a:p>
          <a:p>
            <a:r>
              <a:rPr lang="en-US" dirty="0" smtClean="0"/>
              <a:t>Access/authentication delegation</a:t>
            </a:r>
          </a:p>
          <a:p>
            <a:pPr lvl="1"/>
            <a:r>
              <a:rPr lang="en-US" dirty="0" smtClean="0"/>
              <a:t>OAuth 2.0</a:t>
            </a:r>
          </a:p>
          <a:p>
            <a:pPr lvl="1"/>
            <a:r>
              <a:rPr lang="en-US" dirty="0" smtClean="0"/>
              <a:t>ASU online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Principal</a:t>
            </a:r>
          </a:p>
          <a:p>
            <a:pPr lvl="1"/>
            <a:r>
              <a:rPr lang="en-US" dirty="0" smtClean="0"/>
              <a:t>Unique entity</a:t>
            </a:r>
          </a:p>
          <a:p>
            <a:r>
              <a:rPr lang="en-US" dirty="0" smtClean="0"/>
              <a:t>Identity</a:t>
            </a:r>
          </a:p>
          <a:p>
            <a:pPr lvl="1"/>
            <a:r>
              <a:rPr lang="en-US" dirty="0" smtClean="0"/>
              <a:t>Specifies a principal</a:t>
            </a:r>
          </a:p>
          <a:p>
            <a:pPr lvl="1"/>
            <a:r>
              <a:rPr lang="en-US" dirty="0" smtClean="0"/>
              <a:t>Internal representation of an entity</a:t>
            </a:r>
          </a:p>
          <a:p>
            <a:r>
              <a:rPr lang="en-US" dirty="0" smtClean="0"/>
              <a:t>Subject</a:t>
            </a:r>
          </a:p>
          <a:p>
            <a:pPr lvl="1"/>
            <a:r>
              <a:rPr lang="en-US" dirty="0" smtClean="0"/>
              <a:t>Acts on behalf of an entity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Binding an identity to a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know</a:t>
            </a:r>
          </a:p>
          <a:p>
            <a:r>
              <a:rPr lang="en-US" dirty="0" smtClean="0"/>
              <a:t>What you possess</a:t>
            </a:r>
          </a:p>
          <a:p>
            <a:r>
              <a:rPr lang="en-US" dirty="0" smtClean="0"/>
              <a:t>What you are</a:t>
            </a:r>
          </a:p>
          <a:p>
            <a:r>
              <a:rPr lang="en-US" dirty="0" smtClean="0"/>
              <a:t>Where you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(A, C, F, L, S)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 authentication information that proves identity</a:t>
            </a:r>
          </a:p>
          <a:p>
            <a:pPr lvl="1"/>
            <a:r>
              <a:rPr lang="en-US" b="1" dirty="0" smtClean="0"/>
              <a:t>C </a:t>
            </a:r>
            <a:r>
              <a:rPr lang="en-US" dirty="0" smtClean="0"/>
              <a:t>complementary information stored on a computer and used to validate authentication information</a:t>
            </a:r>
          </a:p>
          <a:p>
            <a:pPr lvl="1"/>
            <a:r>
              <a:rPr lang="en-US" b="1" dirty="0"/>
              <a:t>F </a:t>
            </a:r>
            <a:r>
              <a:rPr lang="en-US" dirty="0" smtClean="0"/>
              <a:t>complementation functions </a:t>
            </a:r>
          </a:p>
          <a:p>
            <a:pPr lvl="2"/>
            <a:r>
              <a:rPr lang="en-US" dirty="0" smtClean="0"/>
              <a:t>for f ∈ </a:t>
            </a:r>
            <a:r>
              <a:rPr lang="en-US" b="1" dirty="0" smtClean="0"/>
              <a:t>F </a:t>
            </a:r>
            <a:r>
              <a:rPr lang="en-US" dirty="0" smtClean="0"/>
              <a:t>, f : </a:t>
            </a:r>
            <a:r>
              <a:rPr lang="en-US" b="1" dirty="0" smtClean="0"/>
              <a:t>A</a:t>
            </a:r>
            <a:r>
              <a:rPr lang="en-US" dirty="0" smtClean="0"/>
              <a:t> -&gt; </a:t>
            </a:r>
            <a:r>
              <a:rPr lang="en-US" b="1" dirty="0" smtClean="0"/>
              <a:t>C</a:t>
            </a:r>
          </a:p>
          <a:p>
            <a:pPr lvl="1"/>
            <a:r>
              <a:rPr lang="en-US" b="1" dirty="0" smtClean="0"/>
              <a:t>L </a:t>
            </a:r>
            <a:r>
              <a:rPr lang="en-US" dirty="0" smtClean="0"/>
              <a:t>authentication functions that verifies identity</a:t>
            </a:r>
            <a:r>
              <a:rPr lang="en-US" b="1" dirty="0" smtClean="0"/>
              <a:t> </a:t>
            </a:r>
          </a:p>
          <a:p>
            <a:pPr lvl="2"/>
            <a:r>
              <a:rPr lang="en-US" dirty="0" smtClean="0"/>
              <a:t>for l ∈ </a:t>
            </a:r>
            <a:r>
              <a:rPr lang="en-US" b="1" dirty="0" smtClean="0"/>
              <a:t>L </a:t>
            </a:r>
            <a:r>
              <a:rPr lang="en-US" dirty="0"/>
              <a:t>, </a:t>
            </a:r>
            <a:r>
              <a:rPr lang="en-US" dirty="0" smtClean="0"/>
              <a:t>l </a:t>
            </a:r>
            <a:r>
              <a:rPr lang="en-US" dirty="0"/>
              <a:t>: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smtClean="0"/>
              <a:t>x </a:t>
            </a:r>
            <a:r>
              <a:rPr lang="en-US" b="1" dirty="0" smtClean="0"/>
              <a:t>C </a:t>
            </a:r>
            <a:r>
              <a:rPr lang="en-US" dirty="0" smtClean="0"/>
              <a:t>-&gt; {True, False}</a:t>
            </a:r>
          </a:p>
          <a:p>
            <a:pPr lvl="1"/>
            <a:r>
              <a:rPr lang="en-US" b="1" dirty="0" smtClean="0"/>
              <a:t>S </a:t>
            </a:r>
            <a:r>
              <a:rPr lang="en-US" dirty="0" smtClean="0"/>
              <a:t>selection functions enabling entity to create or alter information in A or C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Passwords stored in plaintext</a:t>
            </a:r>
          </a:p>
          <a:p>
            <a:r>
              <a:rPr lang="en-US" dirty="0" smtClean="0"/>
              <a:t>Authentication System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 set of string that can be used for password</a:t>
            </a:r>
          </a:p>
          <a:p>
            <a:pPr lvl="1"/>
            <a:r>
              <a:rPr lang="en-US" b="1" dirty="0" smtClean="0"/>
              <a:t>C </a:t>
            </a:r>
            <a:r>
              <a:rPr lang="en-US" dirty="0" smtClean="0"/>
              <a:t>= </a:t>
            </a:r>
            <a:r>
              <a:rPr lang="en-US" b="1" dirty="0" smtClean="0"/>
              <a:t>A</a:t>
            </a:r>
          </a:p>
          <a:p>
            <a:pPr lvl="1"/>
            <a:r>
              <a:rPr lang="en-US" b="1" dirty="0" smtClean="0"/>
              <a:t>F </a:t>
            </a:r>
            <a:r>
              <a:rPr lang="en-US" dirty="0" smtClean="0"/>
              <a:t>singleton set of complementation function { f}</a:t>
            </a:r>
          </a:p>
          <a:p>
            <a:pPr lvl="1"/>
            <a:r>
              <a:rPr lang="en-US" b="1" dirty="0" smtClean="0"/>
              <a:t>L </a:t>
            </a:r>
            <a:r>
              <a:rPr lang="en-US" dirty="0" smtClean="0"/>
              <a:t>single equality test operation { </a:t>
            </a:r>
            <a:r>
              <a:rPr lang="en-US" dirty="0" err="1" smtClean="0"/>
              <a:t>eq</a:t>
            </a:r>
            <a:r>
              <a:rPr lang="en-US" dirty="0" smtClean="0"/>
              <a:t> }</a:t>
            </a:r>
          </a:p>
          <a:p>
            <a:pPr lvl="1"/>
            <a:r>
              <a:rPr lang="en-US" b="1" dirty="0" smtClean="0"/>
              <a:t>S </a:t>
            </a:r>
            <a:r>
              <a:rPr lang="en-US" dirty="0" smtClean="0"/>
              <a:t>function to set/change password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Standard Hash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{ strings of 8 chars or less }</a:t>
            </a:r>
          </a:p>
          <a:p>
            <a:r>
              <a:rPr lang="en-US" dirty="0" smtClean="0"/>
              <a:t>C = { 2 char hash id || 11 char hash }</a:t>
            </a:r>
          </a:p>
          <a:p>
            <a:r>
              <a:rPr lang="en-US" dirty="0" smtClean="0"/>
              <a:t>F = { 4096 versions of modified DES }</a:t>
            </a:r>
          </a:p>
          <a:p>
            <a:r>
              <a:rPr lang="en-US" dirty="0" smtClean="0"/>
              <a:t>L = { login, </a:t>
            </a:r>
            <a:r>
              <a:rPr lang="en-US" dirty="0" err="1" smtClean="0"/>
              <a:t>su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r>
              <a:rPr lang="en-US" dirty="0" smtClean="0"/>
              <a:t> }</a:t>
            </a:r>
          </a:p>
          <a:p>
            <a:r>
              <a:rPr lang="en-US" dirty="0" smtClean="0"/>
              <a:t>S = { </a:t>
            </a:r>
            <a:r>
              <a:rPr lang="en-US" dirty="0" err="1" smtClean="0"/>
              <a:t>passwd</a:t>
            </a:r>
            <a:r>
              <a:rPr lang="en-US" dirty="0" smtClean="0"/>
              <a:t>, </a:t>
            </a:r>
            <a:r>
              <a:rPr lang="en-US" dirty="0" err="1" smtClean="0"/>
              <a:t>nispasswd</a:t>
            </a:r>
            <a:r>
              <a:rPr lang="en-US" dirty="0" smtClean="0"/>
              <a:t>, </a:t>
            </a:r>
            <a:r>
              <a:rPr lang="en-US" dirty="0" err="1" smtClean="0"/>
              <a:t>passwd</a:t>
            </a:r>
            <a:r>
              <a:rPr lang="en-US" dirty="0" smtClean="0"/>
              <a:t>+, </a:t>
            </a:r>
            <a:r>
              <a:rPr lang="mr-IN" dirty="0" smtClean="0"/>
              <a:t>…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196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external entities</a:t>
            </a:r>
          </a:p>
        </p:txBody>
      </p:sp>
      <p:grpSp>
        <p:nvGrpSpPr>
          <p:cNvPr id="48132" name="Group 7"/>
          <p:cNvGrpSpPr>
            <a:grpSpLocks/>
          </p:cNvGrpSpPr>
          <p:nvPr/>
        </p:nvGrpSpPr>
        <p:grpSpPr bwMode="auto">
          <a:xfrm>
            <a:off x="762000" y="2590800"/>
            <a:ext cx="838200" cy="1905000"/>
            <a:chOff x="480" y="1632"/>
            <a:chExt cx="528" cy="1200"/>
          </a:xfrm>
        </p:grpSpPr>
        <p:grpSp>
          <p:nvGrpSpPr>
            <p:cNvPr id="48155" name="Group 8"/>
            <p:cNvGrpSpPr>
              <a:grpSpLocks/>
            </p:cNvGrpSpPr>
            <p:nvPr/>
          </p:nvGrpSpPr>
          <p:grpSpPr bwMode="auto">
            <a:xfrm>
              <a:off x="480" y="1632"/>
              <a:ext cx="384" cy="480"/>
              <a:chOff x="720" y="1680"/>
              <a:chExt cx="480" cy="528"/>
            </a:xfrm>
          </p:grpSpPr>
          <p:sp>
            <p:nvSpPr>
              <p:cNvPr id="48162" name="AutoShape 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63" name="Oval 10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6" name="Group 11"/>
            <p:cNvGrpSpPr>
              <a:grpSpLocks/>
            </p:cNvGrpSpPr>
            <p:nvPr/>
          </p:nvGrpSpPr>
          <p:grpSpPr bwMode="auto">
            <a:xfrm>
              <a:off x="528" y="2352"/>
              <a:ext cx="384" cy="480"/>
              <a:chOff x="768" y="2304"/>
              <a:chExt cx="624" cy="672"/>
            </a:xfrm>
          </p:grpSpPr>
          <p:sp>
            <p:nvSpPr>
              <p:cNvPr id="48160" name="AutoShape 12"/>
              <p:cNvSpPr>
                <a:spLocks noChangeArrowheads="1"/>
              </p:cNvSpPr>
              <p:nvPr/>
            </p:nvSpPr>
            <p:spPr bwMode="auto">
              <a:xfrm rot="10800000">
                <a:off x="768" y="2640"/>
                <a:ext cx="624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AutoShape 13"/>
              <p:cNvSpPr>
                <a:spLocks noChangeArrowheads="1"/>
              </p:cNvSpPr>
              <p:nvPr/>
            </p:nvSpPr>
            <p:spPr bwMode="auto">
              <a:xfrm>
                <a:off x="768" y="2304"/>
                <a:ext cx="624" cy="43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48157" name="Group 14"/>
            <p:cNvGrpSpPr>
              <a:grpSpLocks/>
            </p:cNvGrpSpPr>
            <p:nvPr/>
          </p:nvGrpSpPr>
          <p:grpSpPr bwMode="auto">
            <a:xfrm>
              <a:off x="624" y="1632"/>
              <a:ext cx="384" cy="480"/>
              <a:chOff x="720" y="1680"/>
              <a:chExt cx="480" cy="528"/>
            </a:xfrm>
          </p:grpSpPr>
          <p:sp>
            <p:nvSpPr>
              <p:cNvPr id="48158" name="AutoShape 1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59" name="Oval 16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48133" name="Text Box 17"/>
          <p:cNvSpPr txBox="1">
            <a:spLocks noChangeArrowheads="1"/>
          </p:cNvSpPr>
          <p:nvPr/>
        </p:nvSpPr>
        <p:spPr bwMode="auto">
          <a:xfrm>
            <a:off x="904875" y="3324225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principal (alice)</a:t>
            </a:r>
          </a:p>
        </p:txBody>
      </p:sp>
      <p:sp>
        <p:nvSpPr>
          <p:cNvPr id="221206" name="AutoShape 22"/>
          <p:cNvSpPr>
            <a:spLocks noChangeArrowheads="1"/>
          </p:cNvSpPr>
          <p:nvPr/>
        </p:nvSpPr>
        <p:spPr bwMode="auto">
          <a:xfrm>
            <a:off x="3352800" y="4267200"/>
            <a:ext cx="5638800" cy="60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mtClean="0">
                <a:solidFill>
                  <a:schemeClr val="bg1"/>
                </a:solidFill>
              </a:rPr>
              <a:t>alice:y5SfcRm53cpiE:12:23:Alice </a:t>
            </a:r>
            <a:r>
              <a:rPr lang="en-US">
                <a:solidFill>
                  <a:schemeClr val="bg1"/>
                </a:solidFill>
              </a:rPr>
              <a:t>User:/bin/</a:t>
            </a:r>
            <a:r>
              <a:rPr lang="en-US" dirty="0" err="1">
                <a:solidFill>
                  <a:schemeClr val="bg1"/>
                </a:solidFill>
              </a:rPr>
              <a:t>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6" name="Text Box 23"/>
          <p:cNvSpPr txBox="1">
            <a:spLocks noChangeArrowheads="1"/>
          </p:cNvSpPr>
          <p:nvPr/>
        </p:nvSpPr>
        <p:spPr bwMode="auto">
          <a:xfrm>
            <a:off x="6019800" y="1809750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service provider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362200" y="2305051"/>
            <a:ext cx="3886200" cy="830263"/>
            <a:chOff x="1488" y="1452"/>
            <a:chExt cx="2448" cy="523"/>
          </a:xfrm>
        </p:grpSpPr>
        <p:sp>
          <p:nvSpPr>
            <p:cNvPr id="48153" name="Text Box 24"/>
            <p:cNvSpPr txBox="1">
              <a:spLocks noChangeArrowheads="1"/>
            </p:cNvSpPr>
            <p:nvPr/>
          </p:nvSpPr>
          <p:spPr bwMode="auto">
            <a:xfrm>
              <a:off x="1958" y="1452"/>
              <a:ext cx="193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S</a:t>
              </a:r>
              <a:r>
                <a:rPr lang="en-US" dirty="0"/>
                <a:t>: create a password</a:t>
              </a:r>
            </a:p>
            <a:p>
              <a:r>
                <a:rPr lang="en-US" dirty="0"/>
                <a:t>     </a:t>
              </a:r>
              <a:r>
                <a:rPr lang="en-US" dirty="0" err="1"/>
                <a:t>alice</a:t>
              </a:r>
              <a:r>
                <a:rPr lang="en-US" dirty="0"/>
                <a:t> </a:t>
              </a:r>
              <a:r>
                <a:rPr lang="en-US" dirty="0" smtClean="0"/>
                <a:t>:: password</a:t>
              </a:r>
              <a:endParaRPr lang="en-US" dirty="0"/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>
              <a:off x="1488" y="192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791201" y="3200400"/>
            <a:ext cx="3109913" cy="1066800"/>
            <a:chOff x="3648" y="3216"/>
            <a:chExt cx="1959" cy="672"/>
          </a:xfrm>
        </p:grpSpPr>
        <p:sp>
          <p:nvSpPr>
            <p:cNvPr id="48151" name="Line 27"/>
            <p:cNvSpPr>
              <a:spLocks noChangeShapeType="1"/>
            </p:cNvSpPr>
            <p:nvPr/>
          </p:nvSpPr>
          <p:spPr bwMode="auto">
            <a:xfrm>
              <a:off x="4560" y="321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Text Box 30"/>
            <p:cNvSpPr txBox="1">
              <a:spLocks noChangeArrowheads="1"/>
            </p:cNvSpPr>
            <p:nvPr/>
          </p:nvSpPr>
          <p:spPr bwMode="auto">
            <a:xfrm>
              <a:off x="3648" y="3312"/>
              <a:ext cx="1959" cy="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F</a:t>
              </a:r>
              <a:r>
                <a:rPr lang="en-US" dirty="0"/>
                <a:t>: </a:t>
              </a:r>
              <a:r>
                <a:rPr lang="en-US" sz="2000" dirty="0"/>
                <a:t>generate an encrypted </a:t>
              </a:r>
            </a:p>
            <a:p>
              <a:r>
                <a:rPr lang="en-US" sz="2000" dirty="0"/>
                <a:t>    password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366260" y="2666997"/>
            <a:ext cx="1883139" cy="674832"/>
            <a:chOff x="2640" y="1488"/>
            <a:chExt cx="1005" cy="668"/>
          </a:xfrm>
        </p:grpSpPr>
        <p:sp>
          <p:nvSpPr>
            <p:cNvPr id="48149" name="Oval 28"/>
            <p:cNvSpPr>
              <a:spLocks noChangeArrowheads="1"/>
            </p:cNvSpPr>
            <p:nvPr/>
          </p:nvSpPr>
          <p:spPr bwMode="auto">
            <a:xfrm>
              <a:off x="2640" y="1488"/>
              <a:ext cx="97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50" name="Text Box 35"/>
            <p:cNvSpPr txBox="1">
              <a:spLocks noChangeArrowheads="1"/>
            </p:cNvSpPr>
            <p:nvPr/>
          </p:nvSpPr>
          <p:spPr bwMode="auto">
            <a:xfrm>
              <a:off x="3413" y="1865"/>
              <a:ext cx="2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9B462E"/>
                  </a:solidFill>
                </a:rPr>
                <a:t>A</a:t>
              </a:r>
              <a:endParaRPr lang="en-US" dirty="0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292188" y="4243693"/>
            <a:ext cx="1828800" cy="1105977"/>
            <a:chOff x="2659" y="2572"/>
            <a:chExt cx="1056" cy="941"/>
          </a:xfrm>
        </p:grpSpPr>
        <p:sp>
          <p:nvSpPr>
            <p:cNvPr id="48147" name="Oval 29"/>
            <p:cNvSpPr>
              <a:spLocks noChangeArrowheads="1"/>
            </p:cNvSpPr>
            <p:nvPr/>
          </p:nvSpPr>
          <p:spPr bwMode="auto">
            <a:xfrm>
              <a:off x="2659" y="2572"/>
              <a:ext cx="1056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48" name="Text Box 36"/>
            <p:cNvSpPr txBox="1">
              <a:spLocks noChangeArrowheads="1"/>
            </p:cNvSpPr>
            <p:nvPr/>
          </p:nvSpPr>
          <p:spPr bwMode="auto">
            <a:xfrm>
              <a:off x="2976" y="3120"/>
              <a:ext cx="3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 smtClean="0">
                  <a:solidFill>
                    <a:srgbClr val="9B462E"/>
                  </a:solidFill>
                </a:rPr>
                <a:t>   C</a:t>
              </a:r>
              <a:endParaRPr lang="en-US" dirty="0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071813" y="3352800"/>
            <a:ext cx="3371850" cy="793750"/>
            <a:chOff x="2015" y="2112"/>
            <a:chExt cx="2124" cy="500"/>
          </a:xfrm>
        </p:grpSpPr>
        <p:sp>
          <p:nvSpPr>
            <p:cNvPr id="48145" name="Text Box 31"/>
            <p:cNvSpPr txBox="1">
              <a:spLocks noChangeArrowheads="1"/>
            </p:cNvSpPr>
            <p:nvPr/>
          </p:nvSpPr>
          <p:spPr bwMode="auto">
            <a:xfrm>
              <a:off x="2015" y="2112"/>
              <a:ext cx="212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9B462E"/>
                  </a:solidFill>
                </a:rPr>
                <a:t>L</a:t>
              </a:r>
              <a:r>
                <a:rPr lang="en-US" sz="1800" dirty="0"/>
                <a:t>: </a:t>
              </a:r>
              <a:r>
                <a:rPr lang="en-US" sz="1800" b="1" dirty="0">
                  <a:solidFill>
                    <a:srgbClr val="9B462E"/>
                  </a:solidFill>
                </a:rPr>
                <a:t>A</a:t>
              </a:r>
              <a:r>
                <a:rPr lang="en-US" sz="1800" dirty="0"/>
                <a:t> x </a:t>
              </a:r>
              <a:r>
                <a:rPr lang="en-US" sz="1800" b="1" dirty="0">
                  <a:solidFill>
                    <a:srgbClr val="9B462E"/>
                  </a:solidFill>
                </a:rPr>
                <a:t>C</a:t>
              </a:r>
              <a:r>
                <a:rPr lang="en-US" sz="1800" dirty="0"/>
                <a:t> </a:t>
              </a:r>
              <a:r>
                <a:rPr lang="en-US" sz="1800" dirty="0">
                  <a:sym typeface="Symbol" charset="0"/>
                </a:rPr>
                <a:t> {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T</a:t>
              </a:r>
              <a:r>
                <a:rPr lang="en-US" sz="1800" dirty="0">
                  <a:sym typeface="Symbol" charset="0"/>
                </a:rPr>
                <a:t>rue, </a:t>
              </a:r>
              <a:r>
                <a:rPr lang="en-US" sz="1800" b="1" dirty="0">
                  <a:solidFill>
                    <a:srgbClr val="9B462E"/>
                  </a:solidFill>
                  <a:sym typeface="Symbol" charset="0"/>
                </a:rPr>
                <a:t>F</a:t>
              </a:r>
              <a:r>
                <a:rPr lang="en-US" sz="1800" dirty="0">
                  <a:sym typeface="Symbol" charset="0"/>
                </a:rPr>
                <a:t>alse}</a:t>
              </a:r>
              <a:r>
                <a:rPr lang="en-US" sz="1800" dirty="0"/>
                <a:t> </a:t>
              </a:r>
            </a:p>
            <a:p>
              <a:r>
                <a:rPr lang="en-US" sz="1800" b="1" dirty="0" smtClean="0">
                  <a:solidFill>
                    <a:srgbClr val="9B462E"/>
                  </a:solidFill>
                </a:rPr>
                <a:t>F</a:t>
              </a:r>
              <a:r>
                <a:rPr lang="en-US" sz="1800" dirty="0" smtClean="0"/>
                <a:t>(password) </a:t>
              </a:r>
              <a:r>
                <a:rPr lang="en-US" sz="1800" dirty="0"/>
                <a:t>= y5SfcRm53cpiE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8146" name="Text Box 42"/>
            <p:cNvSpPr txBox="1">
              <a:spLocks noChangeArrowheads="1"/>
            </p:cNvSpPr>
            <p:nvPr/>
          </p:nvSpPr>
          <p:spPr bwMode="auto">
            <a:xfrm>
              <a:off x="2688" y="240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 ?</a:t>
              </a:r>
              <a:endParaRPr lang="en-US"/>
            </a:p>
          </p:txBody>
        </p:sp>
      </p:grpSp>
      <p:grpSp>
        <p:nvGrpSpPr>
          <p:cNvPr id="48142" name="Group 3"/>
          <p:cNvGrpSpPr>
            <a:grpSpLocks/>
          </p:cNvGrpSpPr>
          <p:nvPr/>
        </p:nvGrpSpPr>
        <p:grpSpPr bwMode="auto">
          <a:xfrm>
            <a:off x="6477000" y="2438400"/>
            <a:ext cx="1143000" cy="990600"/>
            <a:chOff x="768" y="2304"/>
            <a:chExt cx="624" cy="672"/>
          </a:xfrm>
        </p:grpSpPr>
        <p:sp>
          <p:nvSpPr>
            <p:cNvPr id="48143" name="AutoShape 4"/>
            <p:cNvSpPr>
              <a:spLocks noChangeArrowheads="1"/>
            </p:cNvSpPr>
            <p:nvPr/>
          </p:nvSpPr>
          <p:spPr bwMode="auto">
            <a:xfrm rot="10800000">
              <a:off x="768" y="2640"/>
              <a:ext cx="62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AutoShape 5"/>
            <p:cNvSpPr>
              <a:spLocks noChangeArrowheads="1"/>
            </p:cNvSpPr>
            <p:nvPr/>
          </p:nvSpPr>
          <p:spPr bwMode="auto">
            <a:xfrm>
              <a:off x="768" y="2304"/>
              <a:ext cx="624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dirty="0" smtClean="0"/>
              <a:t>UNIX Standard Hash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High-Level Attacking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Attacker’s Goal</a:t>
            </a:r>
          </a:p>
          <a:p>
            <a:pPr lvl="1"/>
            <a:r>
              <a:rPr lang="en-US" dirty="0" smtClean="0"/>
              <a:t>Find a ∈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endParaRPr lang="en-US" dirty="0" smtClean="0"/>
          </a:p>
          <a:p>
            <a:pPr lvl="1"/>
            <a:r>
              <a:rPr lang="en-US" dirty="0" smtClean="0"/>
              <a:t>For some f ∈ </a:t>
            </a:r>
            <a:r>
              <a:rPr lang="en-US" b="1" dirty="0" smtClean="0"/>
              <a:t>F</a:t>
            </a:r>
            <a:r>
              <a:rPr lang="en-US" dirty="0" smtClean="0"/>
              <a:t>, f(a) = c ∈ C</a:t>
            </a:r>
          </a:p>
          <a:p>
            <a:pPr lvl="1"/>
            <a:r>
              <a:rPr lang="en-US" dirty="0" smtClean="0"/>
              <a:t>c is associated with entity</a:t>
            </a:r>
          </a:p>
          <a:p>
            <a:r>
              <a:rPr lang="en-US" dirty="0" smtClean="0"/>
              <a:t>Direct approach</a:t>
            </a:r>
          </a:p>
          <a:p>
            <a:pPr lvl="1"/>
            <a:r>
              <a:rPr lang="en-US" dirty="0" smtClean="0"/>
              <a:t>Attacker has a c, find a f(a) = c</a:t>
            </a:r>
          </a:p>
          <a:p>
            <a:pPr lvl="1"/>
            <a:r>
              <a:rPr lang="en-US" dirty="0" smtClean="0"/>
              <a:t>Attacker does not have c, find a, l(f, a) =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130806</TotalTime>
  <Words>952</Words>
  <Application>Microsoft Macintosh PowerPoint</Application>
  <PresentationFormat>On-screen Show (4:3)</PresentationFormat>
  <Paragraphs>222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Mangal</vt:lpstr>
      <vt:lpstr>ＭＳ Ｐゴシック</vt:lpstr>
      <vt:lpstr>Symbol</vt:lpstr>
      <vt:lpstr>Arial</vt:lpstr>
      <vt:lpstr>adam_seclab_theme</vt:lpstr>
      <vt:lpstr>Authentication</vt:lpstr>
      <vt:lpstr>Authentication vs. Authorization</vt:lpstr>
      <vt:lpstr>Authentication Terms</vt:lpstr>
      <vt:lpstr>Authentication Mechanisms</vt:lpstr>
      <vt:lpstr>Authentication System</vt:lpstr>
      <vt:lpstr>Password System</vt:lpstr>
      <vt:lpstr>UNIX Standard Hash Function</vt:lpstr>
      <vt:lpstr>UNIX Standard Hash Function</vt:lpstr>
      <vt:lpstr>High-Level Attacking Authentication</vt:lpstr>
      <vt:lpstr>Preventing Attacks</vt:lpstr>
      <vt:lpstr>Password-based Authentication</vt:lpstr>
      <vt:lpstr>Dictionary Attack</vt:lpstr>
      <vt:lpstr>Dictionary Attack</vt:lpstr>
      <vt:lpstr>Countering Password Guessing</vt:lpstr>
      <vt:lpstr>Rainbow Tables</vt:lpstr>
      <vt:lpstr>Salts</vt:lpstr>
      <vt:lpstr>“Slow” Hashes</vt:lpstr>
      <vt:lpstr>Password Reuse</vt:lpstr>
      <vt:lpstr>Adobe Breach</vt:lpstr>
      <vt:lpstr>Adobe Breach</vt:lpstr>
      <vt:lpstr>Password Managers</vt:lpstr>
      <vt:lpstr>Password Recovery</vt:lpstr>
      <vt:lpstr>Two-Factor Authentication</vt:lpstr>
      <vt:lpstr>CAPTCHA</vt:lpstr>
      <vt:lpstr>Additional Authentication Mechanisms</vt:lpstr>
      <vt:lpstr>Authentication Research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Doupé</cp:lastModifiedBy>
  <cp:revision>3236</cp:revision>
  <cp:lastPrinted>2011-10-05T20:20:50Z</cp:lastPrinted>
  <dcterms:created xsi:type="dcterms:W3CDTF">2011-09-20T20:28:25Z</dcterms:created>
  <dcterms:modified xsi:type="dcterms:W3CDTF">2017-10-17T20:54:28Z</dcterms:modified>
</cp:coreProperties>
</file>