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Oswald" pitchFamily="2" charset="77"/>
      <p:regular r:id="rId14"/>
      <p:bold r:id="rId15"/>
    </p:embeddedFont>
    <p:embeddedFont>
      <p:font typeface="Roboto" panose="02000000000000000000" pitchFamily="2" charset="0"/>
      <p:regular r:id="rId16"/>
      <p:bold r:id="rId17"/>
      <p:italic r:id="rId18"/>
      <p:boldItalic r:id="rId19"/>
    </p:embeddedFont>
    <p:embeddedFont>
      <p:font typeface="Roboto Light" panose="02000000000000000000" pitchFamily="2" charset="0"/>
      <p:regular r:id="rId20"/>
      <p:bold r:id="rId21"/>
      <p:italic r:id="rId22"/>
      <p:boldItalic r:id="rId23"/>
    </p:embeddedFont>
    <p:embeddedFont>
      <p:font typeface="Source Code Pro" panose="020B0509030403020204" pitchFamily="49" charset="0"/>
      <p:regular r:id="rId24"/>
      <p:bold r:id="rId25"/>
      <p:italic r:id="rId26"/>
      <p:boldItalic r:id="rId27"/>
    </p:embeddedFont>
    <p:embeddedFont>
      <p:font typeface="Source Code Pro Light" panose="020B0409030403020204" pitchFamily="49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7082CD-3EA7-4ED9-A6A7-C3E68E97C134}">
  <a:tblStyle styleId="{D77082CD-3EA7-4ED9-A6A7-C3E68E97C1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4752"/>
  </p:normalViewPr>
  <p:slideViewPr>
    <p:cSldViewPr snapToGrid="0">
      <p:cViewPr varScale="1">
        <p:scale>
          <a:sx n="155" d="100"/>
          <a:sy n="155" d="100"/>
        </p:scale>
        <p:origin x="64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font" Target="fonts/font1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font" Target="fonts/font15.fnt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schemas.openxmlformats.org/officeDocument/2006/relationships/font" Target="fonts/font1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font" Target="fonts/font14.fntdata"/><Relationship Id="rId30" Type="http://schemas.openxmlformats.org/officeDocument/2006/relationships/font" Target="fonts/font17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8e71449a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48e71449a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92e0f17208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92e0f17208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92e0f17208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92e0f17208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92e0f1720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92e0f1720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92e0f17208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92e0f17208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92e0f17208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92e0f17208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92e0f17208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92e0f17208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92e0f17208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92e0f17208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92e0f17208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92e0f17208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92e0f17208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92e0f17208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92e0f17208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92e0f17208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itle" type="secHead">
  <p:cSld name="SECTION_HEAD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ancy Section Title">
  <p:cSld name="CUSTOM">
    <p:bg>
      <p:bgPr>
        <a:solidFill>
          <a:srgbClr val="351C75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219700" y="2287400"/>
            <a:ext cx="6523800" cy="56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 idx="2"/>
          </p:nvPr>
        </p:nvSpPr>
        <p:spPr>
          <a:xfrm>
            <a:off x="219700" y="499975"/>
            <a:ext cx="6523800" cy="178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3"/>
          </p:nvPr>
        </p:nvSpPr>
        <p:spPr>
          <a:xfrm>
            <a:off x="219700" y="2856225"/>
            <a:ext cx="6523800" cy="178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B7B7B7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Ideas">
  <p:cSld name="CUSTOM_1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537475" y="868313"/>
            <a:ext cx="8069100" cy="13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title" idx="2"/>
          </p:nvPr>
        </p:nvSpPr>
        <p:spPr>
          <a:xfrm>
            <a:off x="537475" y="3055688"/>
            <a:ext cx="8069100" cy="13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Ideas">
  <p:cSld name="CUSTOM_1_2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537475" y="618338"/>
            <a:ext cx="8069100" cy="13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title" idx="2"/>
          </p:nvPr>
        </p:nvSpPr>
        <p:spPr>
          <a:xfrm>
            <a:off x="537475" y="3349413"/>
            <a:ext cx="8069100" cy="13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title" idx="3"/>
          </p:nvPr>
        </p:nvSpPr>
        <p:spPr>
          <a:xfrm>
            <a:off x="537475" y="1983875"/>
            <a:ext cx="8069100" cy="13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ral Idea">
  <p:cSld name="CUSTOM_1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537475" y="868313"/>
            <a:ext cx="8069100" cy="13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lendar">
  <p:cSld name="CUSTOM_3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Google Shape;69;p17"/>
          <p:cNvCxnSpPr/>
          <p:nvPr/>
        </p:nvCxnSpPr>
        <p:spPr>
          <a:xfrm>
            <a:off x="3048000" y="0"/>
            <a:ext cx="0" cy="5142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0" name="Google Shape;70;p17"/>
          <p:cNvCxnSpPr/>
          <p:nvPr/>
        </p:nvCxnSpPr>
        <p:spPr>
          <a:xfrm>
            <a:off x="6096000" y="0"/>
            <a:ext cx="0" cy="5142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1" name="Google Shape;71;p17"/>
          <p:cNvCxnSpPr/>
          <p:nvPr/>
        </p:nvCxnSpPr>
        <p:spPr>
          <a:xfrm>
            <a:off x="0" y="1285875"/>
            <a:ext cx="91458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2" name="Google Shape;72;p17"/>
          <p:cNvCxnSpPr/>
          <p:nvPr/>
        </p:nvCxnSpPr>
        <p:spPr>
          <a:xfrm>
            <a:off x="0" y="3857625"/>
            <a:ext cx="91458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3" name="Google Shape;73;p17"/>
          <p:cNvCxnSpPr/>
          <p:nvPr/>
        </p:nvCxnSpPr>
        <p:spPr>
          <a:xfrm>
            <a:off x="0" y="2571750"/>
            <a:ext cx="91440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4" name="Google Shape;74;p17"/>
          <p:cNvSpPr txBox="1"/>
          <p:nvPr/>
        </p:nvSpPr>
        <p:spPr>
          <a:xfrm>
            <a:off x="1751400" y="0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January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5" name="Google Shape;75;p17"/>
          <p:cNvSpPr txBox="1"/>
          <p:nvPr/>
        </p:nvSpPr>
        <p:spPr>
          <a:xfrm>
            <a:off x="4799400" y="0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February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6" name="Google Shape;76;p17"/>
          <p:cNvSpPr txBox="1"/>
          <p:nvPr/>
        </p:nvSpPr>
        <p:spPr>
          <a:xfrm>
            <a:off x="7849200" y="0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March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7" name="Google Shape;77;p17"/>
          <p:cNvSpPr txBox="1"/>
          <p:nvPr/>
        </p:nvSpPr>
        <p:spPr>
          <a:xfrm>
            <a:off x="1751400" y="1285875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April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8" name="Google Shape;78;p17"/>
          <p:cNvSpPr txBox="1"/>
          <p:nvPr/>
        </p:nvSpPr>
        <p:spPr>
          <a:xfrm>
            <a:off x="4799400" y="1285875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May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849200" y="1285875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June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1751400" y="2571750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July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4799400" y="2571750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August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2" name="Google Shape;82;p17"/>
          <p:cNvSpPr txBox="1"/>
          <p:nvPr/>
        </p:nvSpPr>
        <p:spPr>
          <a:xfrm>
            <a:off x="7849200" y="2571750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September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1751400" y="3857625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October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4799400" y="3857625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November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7849200" y="3857625"/>
            <a:ext cx="12966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December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" name="Google Shape;17;p3"/>
          <p:cNvSpPr txBox="1"/>
          <p:nvPr/>
        </p:nvSpPr>
        <p:spPr>
          <a:xfrm>
            <a:off x="243676" y="534950"/>
            <a:ext cx="286800" cy="4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#</a:t>
            </a:r>
            <a:endParaRPr b="1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ITLE_AND_TWO_COLUMNS_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57200" y="241575"/>
            <a:ext cx="3994500" cy="468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692275" y="241575"/>
            <a:ext cx="3994500" cy="468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ITLE_AND_TWO_COLUMNS_1_1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250875" y="241575"/>
            <a:ext cx="2829300" cy="468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6063675" y="241575"/>
            <a:ext cx="2829300" cy="468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3"/>
          </p:nvPr>
        </p:nvSpPr>
        <p:spPr>
          <a:xfrm>
            <a:off x="3157350" y="241575"/>
            <a:ext cx="2829300" cy="468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" name="Google Shape;36;p7"/>
          <p:cNvSpPr txBox="1"/>
          <p:nvPr/>
        </p:nvSpPr>
        <p:spPr>
          <a:xfrm>
            <a:off x="243676" y="534950"/>
            <a:ext cx="286800" cy="4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#</a:t>
            </a:r>
            <a:endParaRPr b="1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Only">
  <p:cSld name="TITLE_AND_BODY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457200" y="233438"/>
            <a:ext cx="8229600" cy="467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Subtitle">
  <p:cSld name="TITLE_ONLY_1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ubTitle" idx="1"/>
          </p:nvPr>
        </p:nvSpPr>
        <p:spPr>
          <a:xfrm>
            <a:off x="685800" y="2179341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swald"/>
              <a:buNone/>
              <a:defRPr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Light"/>
              <a:buChar char="●"/>
              <a:defRPr sz="1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■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●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■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●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■"/>
              <a:defRPr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 Security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Injection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/>
              <a:t>Connor Nelson</a:t>
            </a:r>
            <a:endParaRPr sz="115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/>
              <a:t>Arizona State University</a:t>
            </a:r>
            <a:endParaRPr sz="115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SQL...</a:t>
            </a:r>
            <a:endParaRPr/>
          </a:p>
        </p:txBody>
      </p:sp>
      <p:sp>
        <p:nvSpPr>
          <p:cNvPr id="173" name="Google Shape;173;p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execute(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"SELECT * FROM users WHERE </a:t>
            </a:r>
            <a:b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</a:b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        username = '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connor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' AND </a:t>
            </a:r>
            <a:b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</a:b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        password = '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password123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'"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graphicFrame>
        <p:nvGraphicFramePr>
          <p:cNvPr id="174" name="Google Shape;174;p28"/>
          <p:cNvGraphicFramePr/>
          <p:nvPr/>
        </p:nvGraphicFramePr>
        <p:xfrm>
          <a:off x="761988" y="2563930"/>
          <a:ext cx="3137025" cy="1981050"/>
        </p:xfrm>
        <a:graphic>
          <a:graphicData uri="http://schemas.openxmlformats.org/drawingml/2006/table">
            <a:tbl>
              <a:tblPr>
                <a:noFill/>
                <a:tableStyleId>{D77082CD-3EA7-4ED9-A6A7-C3E68E97C134}</a:tableStyleId>
              </a:tblPr>
              <a:tblGrid>
                <a:gridCol w="171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3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users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username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password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admin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admin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connor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password123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kanak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hunter2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5" name="Google Shape;175;p28"/>
          <p:cNvGraphicFramePr/>
          <p:nvPr/>
        </p:nvGraphicFramePr>
        <p:xfrm>
          <a:off x="5244963" y="2563930"/>
          <a:ext cx="3137025" cy="1188630"/>
        </p:xfrm>
        <a:graphic>
          <a:graphicData uri="http://schemas.openxmlformats.org/drawingml/2006/table">
            <a:tbl>
              <a:tblPr>
                <a:noFill/>
                <a:tableStyleId>{D77082CD-3EA7-4ED9-A6A7-C3E68E97C134}</a:tableStyleId>
              </a:tblPr>
              <a:tblGrid>
                <a:gridCol w="171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3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result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username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password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connor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password123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76" name="Google Shape;176;p28"/>
          <p:cNvCxnSpPr/>
          <p:nvPr/>
        </p:nvCxnSpPr>
        <p:spPr>
          <a:xfrm>
            <a:off x="4012050" y="2800350"/>
            <a:ext cx="1119900" cy="0"/>
          </a:xfrm>
          <a:prstGeom prst="straightConnector1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SQL... Injection</a:t>
            </a:r>
            <a:endParaRPr/>
          </a:p>
        </p:txBody>
      </p:sp>
      <p:sp>
        <p:nvSpPr>
          <p:cNvPr id="182" name="Google Shape;182;p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execute(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"SELECT * FROM users WHERE </a:t>
            </a:r>
            <a:b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</a:b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        username = '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admin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' AND </a:t>
            </a:r>
            <a:b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</a:b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        password = '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' OR 1=1 --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'"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graphicFrame>
        <p:nvGraphicFramePr>
          <p:cNvPr id="183" name="Google Shape;183;p29"/>
          <p:cNvGraphicFramePr/>
          <p:nvPr/>
        </p:nvGraphicFramePr>
        <p:xfrm>
          <a:off x="761988" y="2563930"/>
          <a:ext cx="3137025" cy="1981050"/>
        </p:xfrm>
        <a:graphic>
          <a:graphicData uri="http://schemas.openxmlformats.org/drawingml/2006/table">
            <a:tbl>
              <a:tblPr>
                <a:noFill/>
                <a:tableStyleId>{D77082CD-3EA7-4ED9-A6A7-C3E68E97C134}</a:tableStyleId>
              </a:tblPr>
              <a:tblGrid>
                <a:gridCol w="171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3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users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username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password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admin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admin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connor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password123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kanak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hunter2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84" name="Google Shape;184;p29"/>
          <p:cNvGraphicFramePr/>
          <p:nvPr/>
        </p:nvGraphicFramePr>
        <p:xfrm>
          <a:off x="5244963" y="2563930"/>
          <a:ext cx="3137025" cy="1188630"/>
        </p:xfrm>
        <a:graphic>
          <a:graphicData uri="http://schemas.openxmlformats.org/drawingml/2006/table">
            <a:tbl>
              <a:tblPr>
                <a:noFill/>
                <a:tableStyleId>{D77082CD-3EA7-4ED9-A6A7-C3E68E97C134}</a:tableStyleId>
              </a:tblPr>
              <a:tblGrid>
                <a:gridCol w="171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3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result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username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password</a:t>
                      </a:r>
                      <a:endParaRPr b="1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admin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admin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85" name="Google Shape;185;p29"/>
          <p:cNvCxnSpPr/>
          <p:nvPr/>
        </p:nvCxnSpPr>
        <p:spPr>
          <a:xfrm>
            <a:off x="4012050" y="2800350"/>
            <a:ext cx="1119900" cy="0"/>
          </a:xfrm>
          <a:prstGeom prst="straightConnector1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Command...</a:t>
            </a:r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system(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"date"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execve(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"/bin/sh"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["sh", "-c", "date"]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{...}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execve(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"/usr/bin/date"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["date"]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{...}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4" name="Google Shape;104;p20"/>
          <p:cNvSpPr/>
          <p:nvPr/>
        </p:nvSpPr>
        <p:spPr>
          <a:xfrm>
            <a:off x="2581762" y="3110675"/>
            <a:ext cx="1864200" cy="1637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/usr/bin/date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2363" y="3896200"/>
            <a:ext cx="622975" cy="62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0"/>
          <p:cNvSpPr/>
          <p:nvPr/>
        </p:nvSpPr>
        <p:spPr>
          <a:xfrm>
            <a:off x="4872638" y="3418025"/>
            <a:ext cx="1689600" cy="1022400"/>
          </a:xfrm>
          <a:prstGeom prst="wedgeRectCallout">
            <a:avLst>
              <a:gd name="adj1" fmla="val -62021"/>
              <a:gd name="adj2" fmla="val 20784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Thu Jan  1 00:00:00 UTC 1970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Command...</a:t>
            </a: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Source Code Pro"/>
                <a:ea typeface="Source Code Pro"/>
                <a:cs typeface="Source Code Pro"/>
                <a:sym typeface="Source Code Pro"/>
              </a:rPr>
              <a:t>system(</a:t>
            </a:r>
            <a:r>
              <a:rPr lang="en" dirty="0">
                <a:latin typeface="Source Code Pro Light"/>
                <a:ea typeface="Source Code Pro Light"/>
                <a:cs typeface="Source Code Pro Light"/>
                <a:sym typeface="Source Code Pro Light"/>
              </a:rPr>
              <a:t>"TZ=</a:t>
            </a:r>
            <a:r>
              <a:rPr lang="en" dirty="0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UTC</a:t>
            </a:r>
            <a:r>
              <a:rPr lang="en" dirty="0">
                <a:latin typeface="Source Code Pro Light"/>
                <a:ea typeface="Source Code Pro Light"/>
                <a:cs typeface="Source Code Pro Light"/>
                <a:sym typeface="Source Code Pro Light"/>
              </a:rPr>
              <a:t> date"</a:t>
            </a:r>
            <a:r>
              <a:rPr lang="en" b="1" dirty="0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 dirty="0" err="1">
                <a:latin typeface="Source Code Pro"/>
                <a:ea typeface="Source Code Pro"/>
                <a:cs typeface="Source Code Pro"/>
                <a:sym typeface="Source Code Pro"/>
              </a:rPr>
              <a:t>execve</a:t>
            </a:r>
            <a:r>
              <a:rPr lang="en" b="1" dirty="0">
                <a:latin typeface="Source Code Pro"/>
                <a:ea typeface="Source Code Pro"/>
                <a:cs typeface="Source Code Pro"/>
                <a:sym typeface="Source Code Pro"/>
              </a:rPr>
              <a:t>(</a:t>
            </a:r>
            <a:r>
              <a:rPr lang="en" dirty="0">
                <a:latin typeface="Source Code Pro Light"/>
                <a:ea typeface="Source Code Pro Light"/>
                <a:cs typeface="Source Code Pro Light"/>
                <a:sym typeface="Source Code Pro Light"/>
              </a:rPr>
              <a:t>"/bin/</a:t>
            </a:r>
            <a:r>
              <a:rPr lang="en" dirty="0" err="1">
                <a:latin typeface="Source Code Pro Light"/>
                <a:ea typeface="Source Code Pro Light"/>
                <a:cs typeface="Source Code Pro Light"/>
                <a:sym typeface="Source Code Pro Light"/>
              </a:rPr>
              <a:t>sh</a:t>
            </a:r>
            <a:r>
              <a:rPr lang="en" dirty="0">
                <a:latin typeface="Source Code Pro Light"/>
                <a:ea typeface="Source Code Pro Light"/>
                <a:cs typeface="Source Code Pro Light"/>
                <a:sym typeface="Source Code Pro Light"/>
              </a:rPr>
              <a:t>"</a:t>
            </a:r>
            <a:r>
              <a:rPr lang="en" b="1" dirty="0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 dirty="0">
                <a:latin typeface="Source Code Pro Light"/>
                <a:ea typeface="Source Code Pro Light"/>
                <a:cs typeface="Source Code Pro Light"/>
                <a:sym typeface="Source Code Pro Light"/>
              </a:rPr>
              <a:t> ["</a:t>
            </a:r>
            <a:r>
              <a:rPr lang="en" dirty="0" err="1">
                <a:latin typeface="Source Code Pro Light"/>
                <a:ea typeface="Source Code Pro Light"/>
                <a:cs typeface="Source Code Pro Light"/>
                <a:sym typeface="Source Code Pro Light"/>
              </a:rPr>
              <a:t>sh</a:t>
            </a:r>
            <a:r>
              <a:rPr lang="en" dirty="0">
                <a:latin typeface="Source Code Pro Light"/>
                <a:ea typeface="Source Code Pro Light"/>
                <a:cs typeface="Source Code Pro Light"/>
                <a:sym typeface="Source Code Pro Light"/>
              </a:rPr>
              <a:t>", "-c", "TZ=</a:t>
            </a:r>
            <a:r>
              <a:rPr lang="en" dirty="0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UTC</a:t>
            </a:r>
            <a:r>
              <a:rPr lang="en" dirty="0">
                <a:latin typeface="Source Code Pro Light"/>
                <a:ea typeface="Source Code Pro Light"/>
                <a:cs typeface="Source Code Pro Light"/>
                <a:sym typeface="Source Code Pro Light"/>
              </a:rPr>
              <a:t> date"]</a:t>
            </a:r>
            <a:r>
              <a:rPr lang="en" b="1" dirty="0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 dirty="0">
                <a:latin typeface="Source Code Pro Light"/>
                <a:ea typeface="Source Code Pro Light"/>
                <a:cs typeface="Source Code Pro Light"/>
                <a:sym typeface="Source Code Pro Light"/>
              </a:rPr>
              <a:t> {...}</a:t>
            </a:r>
            <a:r>
              <a:rPr lang="en" b="1" dirty="0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 err="1">
                <a:latin typeface="Source Code Pro"/>
                <a:ea typeface="Source Code Pro"/>
                <a:cs typeface="Source Code Pro"/>
                <a:sym typeface="Source Code Pro"/>
              </a:rPr>
              <a:t>execve</a:t>
            </a:r>
            <a:r>
              <a:rPr lang="en" b="1" dirty="0">
                <a:latin typeface="Source Code Pro"/>
                <a:ea typeface="Source Code Pro"/>
                <a:cs typeface="Source Code Pro"/>
                <a:sym typeface="Source Code Pro"/>
              </a:rPr>
              <a:t>(</a:t>
            </a:r>
            <a:r>
              <a:rPr lang="en" dirty="0">
                <a:latin typeface="Source Code Pro Light"/>
                <a:ea typeface="Source Code Pro Light"/>
                <a:cs typeface="Source Code Pro Light"/>
                <a:sym typeface="Source Code Pro Light"/>
              </a:rPr>
              <a:t>"/</a:t>
            </a:r>
            <a:r>
              <a:rPr lang="en" dirty="0" err="1">
                <a:latin typeface="Source Code Pro Light"/>
                <a:ea typeface="Source Code Pro Light"/>
                <a:cs typeface="Source Code Pro Light"/>
                <a:sym typeface="Source Code Pro Light"/>
              </a:rPr>
              <a:t>usr</a:t>
            </a:r>
            <a:r>
              <a:rPr lang="en" dirty="0">
                <a:latin typeface="Source Code Pro Light"/>
                <a:ea typeface="Source Code Pro Light"/>
                <a:cs typeface="Source Code Pro Light"/>
                <a:sym typeface="Source Code Pro Light"/>
              </a:rPr>
              <a:t>/bin/date"</a:t>
            </a:r>
            <a:r>
              <a:rPr lang="en" b="1" dirty="0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 dirty="0">
                <a:latin typeface="Source Code Pro Light"/>
                <a:ea typeface="Source Code Pro Light"/>
                <a:cs typeface="Source Code Pro Light"/>
                <a:sym typeface="Source Code Pro Light"/>
              </a:rPr>
              <a:t> ["date"]</a:t>
            </a:r>
            <a:r>
              <a:rPr lang="en" b="1" dirty="0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 dirty="0">
                <a:latin typeface="Source Code Pro Light"/>
                <a:ea typeface="Source Code Pro Light"/>
                <a:cs typeface="Source Code Pro Light"/>
                <a:sym typeface="Source Code Pro Light"/>
              </a:rPr>
              <a:t> {"TZ": "</a:t>
            </a:r>
            <a:r>
              <a:rPr lang="en" dirty="0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UTC</a:t>
            </a:r>
            <a:r>
              <a:rPr lang="en" dirty="0">
                <a:latin typeface="Source Code Pro Light"/>
                <a:ea typeface="Source Code Pro Light"/>
                <a:cs typeface="Source Code Pro Light"/>
                <a:sym typeface="Source Code Pro Light"/>
              </a:rPr>
              <a:t>"}</a:t>
            </a:r>
            <a:r>
              <a:rPr lang="en" b="1" dirty="0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b="1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13" name="Google Shape;113;p21"/>
          <p:cNvSpPr/>
          <p:nvPr/>
        </p:nvSpPr>
        <p:spPr>
          <a:xfrm>
            <a:off x="2581762" y="3110675"/>
            <a:ext cx="1864200" cy="1637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/usr/bin/date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2363" y="3896200"/>
            <a:ext cx="622975" cy="62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1"/>
          <p:cNvSpPr/>
          <p:nvPr/>
        </p:nvSpPr>
        <p:spPr>
          <a:xfrm>
            <a:off x="4872638" y="3418025"/>
            <a:ext cx="1689600" cy="1022400"/>
          </a:xfrm>
          <a:prstGeom prst="wedgeRectCallout">
            <a:avLst>
              <a:gd name="adj1" fmla="val -62021"/>
              <a:gd name="adj2" fmla="val 20784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Thu Jan  1 00:00:00 </a:t>
            </a:r>
            <a:r>
              <a:rPr lang="en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UTC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1970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Command...</a:t>
            </a:r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system(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"TZ=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MST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date"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execve(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"/bin/sh"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["sh", "-c", "TZ=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MST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date"]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{...}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execve(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"/usr/bin/date"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["date"]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{"TZ": "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MST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"}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22" name="Google Shape;122;p22"/>
          <p:cNvSpPr/>
          <p:nvPr/>
        </p:nvSpPr>
        <p:spPr>
          <a:xfrm>
            <a:off x="2581762" y="3110675"/>
            <a:ext cx="1864200" cy="1637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/usr/bin/date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23" name="Google Shape;12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2363" y="3896200"/>
            <a:ext cx="622975" cy="62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2"/>
          <p:cNvSpPr/>
          <p:nvPr/>
        </p:nvSpPr>
        <p:spPr>
          <a:xfrm>
            <a:off x="4872638" y="3418025"/>
            <a:ext cx="1689600" cy="1022400"/>
          </a:xfrm>
          <a:prstGeom prst="wedgeRectCallout">
            <a:avLst>
              <a:gd name="adj1" fmla="val -62021"/>
              <a:gd name="adj2" fmla="val 20784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Wed Dec 31 17:00:00 </a:t>
            </a:r>
            <a:r>
              <a:rPr lang="en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MST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1969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Command... Injection</a:t>
            </a:r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system(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"TZ=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`whoami`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date"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execve(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"/bin/sh"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["sh", "-c", "TZ=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`whoami`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date"]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{...}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execve(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/usr/bin/whoami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["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whoami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"]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{...}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31" name="Google Shape;131;p23"/>
          <p:cNvSpPr/>
          <p:nvPr/>
        </p:nvSpPr>
        <p:spPr>
          <a:xfrm>
            <a:off x="2581762" y="3110675"/>
            <a:ext cx="1864200" cy="1637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/usr/bin/whoami</a:t>
            </a:r>
            <a:endParaRPr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32" name="Google Shape;13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2363" y="3896200"/>
            <a:ext cx="622975" cy="62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3"/>
          <p:cNvSpPr/>
          <p:nvPr/>
        </p:nvSpPr>
        <p:spPr>
          <a:xfrm>
            <a:off x="4872638" y="3418025"/>
            <a:ext cx="1689600" cy="1022400"/>
          </a:xfrm>
          <a:prstGeom prst="wedgeRectCallout">
            <a:avLst>
              <a:gd name="adj1" fmla="val -62021"/>
              <a:gd name="adj2" fmla="val 20784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root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Command... Injection</a:t>
            </a:r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system(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"TZ=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`whoami`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date"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execve(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"/bin/sh"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["sh", "-c", "TZ=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`whoami`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date"]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{...}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execve(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/usr/bin/whoami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["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whoami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"]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{...}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execve(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"/usr/bin/date"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["date"]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{"TZ": "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root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"}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0" name="Google Shape;140;p24"/>
          <p:cNvSpPr/>
          <p:nvPr/>
        </p:nvSpPr>
        <p:spPr>
          <a:xfrm>
            <a:off x="2581762" y="3110675"/>
            <a:ext cx="1864200" cy="1637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/usr/bin/date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41" name="Google Shape;14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2363" y="3896200"/>
            <a:ext cx="622975" cy="62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4"/>
          <p:cNvSpPr/>
          <p:nvPr/>
        </p:nvSpPr>
        <p:spPr>
          <a:xfrm>
            <a:off x="4872638" y="3418025"/>
            <a:ext cx="1689600" cy="1022400"/>
          </a:xfrm>
          <a:prstGeom prst="wedgeRectCallout">
            <a:avLst>
              <a:gd name="adj1" fmla="val -62021"/>
              <a:gd name="adj2" fmla="val 20784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Thu Jan  1 00:00:00 </a:t>
            </a:r>
            <a:r>
              <a:rPr lang="en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root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1970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Command... Injection</a:t>
            </a:r>
            <a:endParaRPr/>
          </a:p>
        </p:txBody>
      </p:sp>
      <p:sp>
        <p:nvSpPr>
          <p:cNvPr id="148" name="Google Shape;148;p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442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system(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"TZ=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; whoami #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date"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execve(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"/bin/sh"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["sh", "-c", "TZ=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; whoami #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date"]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{...}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execve(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/usr/bin/whoami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["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whoami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"]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,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 {...}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9" name="Google Shape;149;p25"/>
          <p:cNvSpPr/>
          <p:nvPr/>
        </p:nvSpPr>
        <p:spPr>
          <a:xfrm>
            <a:off x="2581762" y="3110675"/>
            <a:ext cx="1864200" cy="1637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/usr/bin/whoami</a:t>
            </a:r>
            <a:endParaRPr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50" name="Google Shape;15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2363" y="3896200"/>
            <a:ext cx="622975" cy="62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5"/>
          <p:cNvSpPr/>
          <p:nvPr/>
        </p:nvSpPr>
        <p:spPr>
          <a:xfrm>
            <a:off x="4872638" y="3418025"/>
            <a:ext cx="1689600" cy="1022400"/>
          </a:xfrm>
          <a:prstGeom prst="wedgeRectCallout">
            <a:avLst>
              <a:gd name="adj1" fmla="val -62021"/>
              <a:gd name="adj2" fmla="val 20784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root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HTML....</a:t>
            </a:r>
            <a:endParaRPr/>
          </a:p>
        </p:txBody>
      </p:sp>
      <p:sp>
        <p:nvSpPr>
          <p:cNvPr id="157" name="Google Shape;157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html_response(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"&lt;p&gt;Hello, 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Connor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!&lt;/p&gt;"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8" name="Google Shape;158;p26"/>
          <p:cNvSpPr/>
          <p:nvPr/>
        </p:nvSpPr>
        <p:spPr>
          <a:xfrm>
            <a:off x="3322800" y="2676750"/>
            <a:ext cx="2498400" cy="2076000"/>
          </a:xfrm>
          <a:prstGeom prst="rect">
            <a:avLst/>
          </a:prstGeom>
          <a:solidFill>
            <a:srgbClr val="EFEFE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Hello, </a:t>
            </a:r>
            <a:r>
              <a:rPr lang="en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Connor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!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HTML.... Injection</a:t>
            </a:r>
            <a:endParaRPr/>
          </a:p>
        </p:txBody>
      </p:sp>
      <p:sp>
        <p:nvSpPr>
          <p:cNvPr id="164" name="Google Shape;164;p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html_response(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"&lt;p&gt;Hello, </a:t>
            </a:r>
            <a:r>
              <a:rPr lang="en">
                <a:solidFill>
                  <a:srgbClr val="FF0000"/>
                </a:solidFill>
                <a:latin typeface="Source Code Pro Light"/>
                <a:ea typeface="Source Code Pro Light"/>
                <a:cs typeface="Source Code Pro Light"/>
                <a:sym typeface="Source Code Pro Light"/>
              </a:rPr>
              <a:t>&lt;script&gt;alert(1)&lt;/script&gt;</a:t>
            </a:r>
            <a:r>
              <a:rPr lang="en">
                <a:latin typeface="Source Code Pro Light"/>
                <a:ea typeface="Source Code Pro Light"/>
                <a:cs typeface="Source Code Pro Light"/>
                <a:sym typeface="Source Code Pro Light"/>
              </a:rPr>
              <a:t>!&lt;/p&gt;"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65" name="Google Shape;165;p27"/>
          <p:cNvSpPr/>
          <p:nvPr/>
        </p:nvSpPr>
        <p:spPr>
          <a:xfrm>
            <a:off x="3322800" y="2676750"/>
            <a:ext cx="2498400" cy="2076000"/>
          </a:xfrm>
          <a:prstGeom prst="rect">
            <a:avLst/>
          </a:prstGeom>
          <a:solidFill>
            <a:srgbClr val="EFEFE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Hello, !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6" name="Google Shape;166;p27"/>
          <p:cNvSpPr/>
          <p:nvPr/>
        </p:nvSpPr>
        <p:spPr>
          <a:xfrm>
            <a:off x="3732000" y="3133650"/>
            <a:ext cx="1680000" cy="857400"/>
          </a:xfrm>
          <a:prstGeom prst="rect">
            <a:avLst/>
          </a:prstGeom>
          <a:solidFill>
            <a:srgbClr val="F4CCCC"/>
          </a:soli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This page says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sz="1200">
                <a:latin typeface="Roboto"/>
                <a:ea typeface="Roboto"/>
                <a:cs typeface="Roboto"/>
                <a:sym typeface="Roboto"/>
              </a:rPr>
            </a:br>
            <a:r>
              <a:rPr lang="en" sz="12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endParaRPr sz="12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7" name="Google Shape;167;p27"/>
          <p:cNvSpPr/>
          <p:nvPr/>
        </p:nvSpPr>
        <p:spPr>
          <a:xfrm>
            <a:off x="4922100" y="3708150"/>
            <a:ext cx="413700" cy="206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OK</a:t>
            </a:r>
            <a:endParaRPr sz="1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ashvili 2019.12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464</Words>
  <Application>Microsoft Macintosh PowerPoint</Application>
  <PresentationFormat>On-screen Show (16:9)</PresentationFormat>
  <Paragraphs>88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Oswald</vt:lpstr>
      <vt:lpstr>Arial</vt:lpstr>
      <vt:lpstr>Source Code Pro</vt:lpstr>
      <vt:lpstr>Roboto Light</vt:lpstr>
      <vt:lpstr>Roboto</vt:lpstr>
      <vt:lpstr>Source Code Pro Light</vt:lpstr>
      <vt:lpstr>Slideashvili 2019.12</vt:lpstr>
      <vt:lpstr>Web Security</vt:lpstr>
      <vt:lpstr>Command...</vt:lpstr>
      <vt:lpstr>Command...</vt:lpstr>
      <vt:lpstr>Command...</vt:lpstr>
      <vt:lpstr>Command... Injection</vt:lpstr>
      <vt:lpstr>Command... Injection</vt:lpstr>
      <vt:lpstr>Command... Injection</vt:lpstr>
      <vt:lpstr>HTML....</vt:lpstr>
      <vt:lpstr>HTML.... Injection</vt:lpstr>
      <vt:lpstr>SQL...</vt:lpstr>
      <vt:lpstr>SQL... Injection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Security</dc:title>
  <cp:lastModifiedBy>Adam Doupe</cp:lastModifiedBy>
  <cp:revision>2</cp:revision>
  <dcterms:modified xsi:type="dcterms:W3CDTF">2023-11-15T23:45:13Z</dcterms:modified>
</cp:coreProperties>
</file>