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1"/>
  </p:notesMasterIdLst>
  <p:sldIdLst>
    <p:sldId id="256" r:id="rId2"/>
    <p:sldId id="380" r:id="rId3"/>
    <p:sldId id="381" r:id="rId4"/>
    <p:sldId id="382" r:id="rId5"/>
    <p:sldId id="383" r:id="rId6"/>
    <p:sldId id="384" r:id="rId7"/>
    <p:sldId id="38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5143500" type="screen16x9"/>
  <p:notesSz cx="6858000" cy="9144000"/>
  <p:embeddedFontLst>
    <p:embeddedFont>
      <p:font typeface="Oswald" pitchFamily="2" charset="77"/>
      <p:regular r:id="rId32"/>
      <p:bold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Roboto Light" panose="02000000000000000000" pitchFamily="2" charset="0"/>
      <p:regular r:id="rId38"/>
      <p:bold r:id="rId39"/>
      <p:italic r:id="rId40"/>
      <p:boldItalic r:id="rId41"/>
    </p:embeddedFont>
    <p:embeddedFont>
      <p:font typeface="Source Code Pro" panose="020B0509030403020204" pitchFamily="49" charset="0"/>
      <p:regular r:id="rId42"/>
      <p:bold r:id="rId43"/>
      <p:italic r:id="rId44"/>
      <p:boldItalic r:id="rId45"/>
    </p:embeddedFont>
    <p:embeddedFont>
      <p:font typeface="Source Code Pro Light" panose="020B0409030403020204" pitchFamily="49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95BA30-024C-46A1-9223-E92E99A86309}">
  <a:tblStyle styleId="{5895BA30-024C-46A1-9223-E92E99A863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752"/>
  </p:normalViewPr>
  <p:slideViewPr>
    <p:cSldViewPr snapToGrid="0">
      <p:cViewPr varScale="1">
        <p:scale>
          <a:sx n="155" d="100"/>
          <a:sy n="155" d="100"/>
        </p:scale>
        <p:origin x="6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48e71449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48e71449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9196e3aa2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9196e3aa2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9196e3aa2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9196e3aa2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9196e3aa2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9196e3aa27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9196e3aa2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9196e3aa2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9f282fd2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9f282fd2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9196e3aa27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9196e3aa27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9196e3aa2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9196e3aa2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9196e3aa27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9196e3aa27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9196e3aa27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9196e3aa27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9196e3aa27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9196e3aa27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196e3aa2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196e3aa2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9196e3aa27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9196e3aa27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9196e3aa27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9196e3aa27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9196e3aa27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9196e3aa27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9196e3aa27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9196e3aa27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9196e3aa2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9196e3aa2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9196e3aa2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9196e3aa27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9196e3aa2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9196e3aa2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9196e3aa2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9196e3aa2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9196e3aa2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9196e3aa27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9196e3aa27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9196e3aa27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9196e3aa2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9196e3aa2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Subtitle">
  <p:cSld name="TITLE_ONLY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itle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ncy Section Title">
  <p:cSld name="CUSTOM">
    <p:bg>
      <p:bgPr>
        <a:solidFill>
          <a:srgbClr val="351C75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deas">
  <p:cSld name="CUSTOM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 idx="2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deas">
  <p:cSld name="CUSTOM_1_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 idx="2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 idx="3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ral Idea">
  <p:cSld name="CUSTOM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endar">
  <p:cSld name="CUSTOM_3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7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0" name="Google Shape;70;p17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1" name="Google Shape;71;p17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2" name="Google Shape;72;p17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" name="Google Shape;73;p17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4" name="Google Shape;74;p17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4780362"/>
            <a:ext cx="36195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Adam </a:t>
            </a:r>
            <a:r>
              <a:rPr lang="fr-FR" sz="900" dirty="0" err="1"/>
              <a:t>Doupé</a:t>
            </a:r>
            <a:r>
              <a:rPr lang="fr-FR" sz="900" dirty="0"/>
              <a:t>, </a:t>
            </a:r>
            <a:r>
              <a:rPr lang="en-US" sz="900" noProof="0" dirty="0"/>
              <a:t>Software Security</a:t>
            </a:r>
          </a:p>
        </p:txBody>
      </p:sp>
    </p:spTree>
    <p:extLst>
      <p:ext uri="{BB962C8B-B14F-4D97-AF65-F5344CB8AC3E}">
        <p14:creationId xmlns:p14="http://schemas.microsoft.com/office/powerpoint/2010/main" val="35272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ITLE_AND_TWO_COLUMNS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AND_TWO_COLUMNS_1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3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Security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Structured Query Language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/>
              <a:t>Connor Nelson</a:t>
            </a:r>
            <a:endParaRPr sz="11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/>
              <a:t>Arizona State University</a:t>
            </a:r>
            <a:endParaRPr sz="11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INTO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INSERT INTO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VALUES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&lt;values&gt;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INTO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INSERT INTO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VALUES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&lt;values&gt;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aphicFrame>
        <p:nvGraphicFramePr>
          <p:cNvPr id="125" name="Google Shape;125;p23"/>
          <p:cNvGraphicFramePr/>
          <p:nvPr/>
        </p:nvGraphicFramePr>
        <p:xfrm>
          <a:off x="761988" y="2563930"/>
          <a:ext cx="3137025" cy="79242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6" name="Google Shape;126;p23"/>
          <p:cNvSpPr txBox="1"/>
          <p:nvPr/>
        </p:nvSpPr>
        <p:spPr>
          <a:xfrm>
            <a:off x="457200" y="187205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INSERT INTO users VALUES ("admin", "admin")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aphicFrame>
        <p:nvGraphicFramePr>
          <p:cNvPr id="127" name="Google Shape;127;p23"/>
          <p:cNvGraphicFramePr/>
          <p:nvPr/>
        </p:nvGraphicFramePr>
        <p:xfrm>
          <a:off x="5244963" y="2563930"/>
          <a:ext cx="3137025" cy="118863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8" name="Google Shape;128;p23"/>
          <p:cNvCxnSpPr/>
          <p:nvPr/>
        </p:nvCxnSpPr>
        <p:spPr>
          <a:xfrm>
            <a:off x="4012050" y="2800350"/>
            <a:ext cx="1119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INSERT INTO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INSERT INTO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VALUES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&lt;values&gt;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aphicFrame>
        <p:nvGraphicFramePr>
          <p:cNvPr id="135" name="Google Shape;135;p24"/>
          <p:cNvGraphicFramePr/>
          <p:nvPr/>
        </p:nvGraphicFramePr>
        <p:xfrm>
          <a:off x="761988" y="2563930"/>
          <a:ext cx="3137025" cy="118863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6" name="Google Shape;136;p24"/>
          <p:cNvSpPr txBox="1"/>
          <p:nvPr/>
        </p:nvSpPr>
        <p:spPr>
          <a:xfrm>
            <a:off x="457200" y="187205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INSERT INTO users VALUES ("connor", "password123")</a:t>
            </a:r>
            <a:endParaRPr>
              <a:solidFill>
                <a:schemeClr val="dk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aphicFrame>
        <p:nvGraphicFramePr>
          <p:cNvPr id="137" name="Google Shape;137;p24"/>
          <p:cNvGraphicFramePr/>
          <p:nvPr/>
        </p:nvGraphicFramePr>
        <p:xfrm>
          <a:off x="5244963" y="2563930"/>
          <a:ext cx="3137025" cy="158484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password123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38" name="Google Shape;138;p24"/>
          <p:cNvCxnSpPr/>
          <p:nvPr/>
        </p:nvCxnSpPr>
        <p:spPr>
          <a:xfrm>
            <a:off x="4012050" y="2800350"/>
            <a:ext cx="1119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INSERT INTO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INSERT INTO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VALUES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&lt;values&gt;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aphicFrame>
        <p:nvGraphicFramePr>
          <p:cNvPr id="145" name="Google Shape;145;p25"/>
          <p:cNvGraphicFramePr/>
          <p:nvPr/>
        </p:nvGraphicFramePr>
        <p:xfrm>
          <a:off x="761988" y="2563930"/>
          <a:ext cx="3137025" cy="158484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password123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6" name="Google Shape;146;p25"/>
          <p:cNvSpPr txBox="1"/>
          <p:nvPr/>
        </p:nvSpPr>
        <p:spPr>
          <a:xfrm>
            <a:off x="457200" y="1872050"/>
            <a:ext cx="8229600" cy="52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INSERT INTO users VALUES (”</a:t>
            </a:r>
            <a:r>
              <a:rPr lang="en" dirty="0" err="1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kanak</a:t>
            </a:r>
            <a:r>
              <a:rPr lang="en" dirty="0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", "hunter2")</a:t>
            </a:r>
            <a:endParaRPr dirty="0">
              <a:solidFill>
                <a:schemeClr val="dk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aphicFrame>
        <p:nvGraphicFramePr>
          <p:cNvPr id="147" name="Google Shape;147;p25"/>
          <p:cNvGraphicFramePr/>
          <p:nvPr>
            <p:extLst>
              <p:ext uri="{D42A27DB-BD31-4B8C-83A1-F6EECF244321}">
                <p14:modId xmlns:p14="http://schemas.microsoft.com/office/powerpoint/2010/main" val="1325425576"/>
              </p:ext>
            </p:extLst>
          </p:nvPr>
        </p:nvGraphicFramePr>
        <p:xfrm>
          <a:off x="5244963" y="2563930"/>
          <a:ext cx="3137025" cy="198105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password123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err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kanak</a:t>
                      </a:r>
                      <a:endParaRPr dirty="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hunter2</a:t>
                      </a:r>
                      <a:endParaRPr dirty="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48" name="Google Shape;148;p25"/>
          <p:cNvCxnSpPr/>
          <p:nvPr/>
        </p:nvCxnSpPr>
        <p:spPr>
          <a:xfrm>
            <a:off x="4012050" y="2800350"/>
            <a:ext cx="1119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</a:t>
            </a: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SELECT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&lt;columns&gt;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FROM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WHERE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&lt;conditions&gt;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SELECT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&lt;columns&gt;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FROM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WHERE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&lt;conditions&gt;</a:t>
            </a: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aphicFrame>
        <p:nvGraphicFramePr>
          <p:cNvPr id="161" name="Google Shape;161;p27"/>
          <p:cNvGraphicFramePr/>
          <p:nvPr/>
        </p:nvGraphicFramePr>
        <p:xfrm>
          <a:off x="761988" y="2563930"/>
          <a:ext cx="3137025" cy="198105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password123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kanak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hunter2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2" name="Google Shape;162;p27"/>
          <p:cNvSpPr txBox="1"/>
          <p:nvPr/>
        </p:nvSpPr>
        <p:spPr>
          <a:xfrm>
            <a:off x="457200" y="187205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SELECT username, password FROM users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aphicFrame>
        <p:nvGraphicFramePr>
          <p:cNvPr id="163" name="Google Shape;163;p27"/>
          <p:cNvGraphicFramePr/>
          <p:nvPr/>
        </p:nvGraphicFramePr>
        <p:xfrm>
          <a:off x="5244963" y="2563930"/>
          <a:ext cx="3137025" cy="198105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result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password123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kanak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hunter2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4" name="Google Shape;164;p27"/>
          <p:cNvCxnSpPr/>
          <p:nvPr/>
        </p:nvCxnSpPr>
        <p:spPr>
          <a:xfrm>
            <a:off x="4012050" y="2800350"/>
            <a:ext cx="1119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SELECT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&lt;columns&gt;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FROM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WHERE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&lt;conditions&gt;</a:t>
            </a: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aphicFrame>
        <p:nvGraphicFramePr>
          <p:cNvPr id="171" name="Google Shape;171;p28"/>
          <p:cNvGraphicFramePr/>
          <p:nvPr/>
        </p:nvGraphicFramePr>
        <p:xfrm>
          <a:off x="761988" y="2563930"/>
          <a:ext cx="3137025" cy="198105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password123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kanak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hunter2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2" name="Google Shape;172;p28"/>
          <p:cNvSpPr txBox="1"/>
          <p:nvPr/>
        </p:nvSpPr>
        <p:spPr>
          <a:xfrm>
            <a:off x="457200" y="187205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SELECT username FROM users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aphicFrame>
        <p:nvGraphicFramePr>
          <p:cNvPr id="173" name="Google Shape;173;p28"/>
          <p:cNvGraphicFramePr/>
          <p:nvPr/>
        </p:nvGraphicFramePr>
        <p:xfrm>
          <a:off x="5244963" y="2563930"/>
          <a:ext cx="1712100" cy="198105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1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result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kanak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74" name="Google Shape;174;p28"/>
          <p:cNvCxnSpPr/>
          <p:nvPr/>
        </p:nvCxnSpPr>
        <p:spPr>
          <a:xfrm>
            <a:off x="4012050" y="2800350"/>
            <a:ext cx="1119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</a:t>
            </a: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SELECT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&lt;columns&gt;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FROM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WHERE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&lt;conditions&gt;</a:t>
            </a: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aphicFrame>
        <p:nvGraphicFramePr>
          <p:cNvPr id="181" name="Google Shape;181;p29"/>
          <p:cNvGraphicFramePr/>
          <p:nvPr/>
        </p:nvGraphicFramePr>
        <p:xfrm>
          <a:off x="761988" y="2563930"/>
          <a:ext cx="3137025" cy="198105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password123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kanak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hunter2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2" name="Google Shape;182;p29"/>
          <p:cNvSpPr txBox="1"/>
          <p:nvPr/>
        </p:nvSpPr>
        <p:spPr>
          <a:xfrm>
            <a:off x="457200" y="187205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SELECT * FROM users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aphicFrame>
        <p:nvGraphicFramePr>
          <p:cNvPr id="183" name="Google Shape;183;p29"/>
          <p:cNvGraphicFramePr/>
          <p:nvPr/>
        </p:nvGraphicFramePr>
        <p:xfrm>
          <a:off x="5244963" y="2563930"/>
          <a:ext cx="3137025" cy="198105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result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password123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kanak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hunter2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84" name="Google Shape;184;p29"/>
          <p:cNvCxnSpPr/>
          <p:nvPr/>
        </p:nvCxnSpPr>
        <p:spPr>
          <a:xfrm>
            <a:off x="4012050" y="2800350"/>
            <a:ext cx="1119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</a:t>
            </a:r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SELECT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&lt;columns&gt;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FROM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WHERE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&lt;conditions&gt;</a:t>
            </a: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aphicFrame>
        <p:nvGraphicFramePr>
          <p:cNvPr id="191" name="Google Shape;191;p30"/>
          <p:cNvGraphicFramePr/>
          <p:nvPr/>
        </p:nvGraphicFramePr>
        <p:xfrm>
          <a:off x="761988" y="2563930"/>
          <a:ext cx="3137025" cy="198105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password123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kanak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hunter2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2" name="Google Shape;192;p30"/>
          <p:cNvSpPr txBox="1"/>
          <p:nvPr/>
        </p:nvSpPr>
        <p:spPr>
          <a:xfrm>
            <a:off x="457200" y="187205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SELECT * FROM users WHERE username = "admin"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aphicFrame>
        <p:nvGraphicFramePr>
          <p:cNvPr id="193" name="Google Shape;193;p30"/>
          <p:cNvGraphicFramePr/>
          <p:nvPr/>
        </p:nvGraphicFramePr>
        <p:xfrm>
          <a:off x="5244963" y="2563930"/>
          <a:ext cx="3137025" cy="118863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result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94" name="Google Shape;194;p30"/>
          <p:cNvCxnSpPr/>
          <p:nvPr/>
        </p:nvCxnSpPr>
        <p:spPr>
          <a:xfrm>
            <a:off x="4012050" y="2800350"/>
            <a:ext cx="1119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</a:t>
            </a:r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SELECT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&lt;columns&gt;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FROM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WHERE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&lt;conditions&gt;</a:t>
            </a: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aphicFrame>
        <p:nvGraphicFramePr>
          <p:cNvPr id="201" name="Google Shape;201;p31"/>
          <p:cNvGraphicFramePr/>
          <p:nvPr/>
        </p:nvGraphicFramePr>
        <p:xfrm>
          <a:off x="761988" y="2563930"/>
          <a:ext cx="3137025" cy="198105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password123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kanak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hunter2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2" name="Google Shape;202;p31"/>
          <p:cNvSpPr txBox="1"/>
          <p:nvPr/>
        </p:nvSpPr>
        <p:spPr>
          <a:xfrm>
            <a:off x="457200" y="187205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SELECT * FROM users WHERE username = "admin" and password = "password"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aphicFrame>
        <p:nvGraphicFramePr>
          <p:cNvPr id="203" name="Google Shape;203;p31"/>
          <p:cNvGraphicFramePr/>
          <p:nvPr/>
        </p:nvGraphicFramePr>
        <p:xfrm>
          <a:off x="5244963" y="2563930"/>
          <a:ext cx="3137025" cy="79242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result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04" name="Google Shape;204;p31"/>
          <p:cNvCxnSpPr/>
          <p:nvPr/>
        </p:nvCxnSpPr>
        <p:spPr>
          <a:xfrm>
            <a:off x="4012050" y="2800350"/>
            <a:ext cx="1119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Storing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applications would like to store persistent state</a:t>
            </a:r>
          </a:p>
          <a:p>
            <a:pPr lvl="1"/>
            <a:r>
              <a:rPr lang="en-US" dirty="0"/>
              <a:t>Otherwise it's hard to make a real application, as cookies can only store small amounts of information</a:t>
            </a:r>
          </a:p>
          <a:p>
            <a:r>
              <a:rPr lang="en-US" dirty="0"/>
              <a:t>Where to store the state?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Filesystem</a:t>
            </a:r>
          </a:p>
          <a:p>
            <a:pPr lvl="2"/>
            <a:r>
              <a:rPr lang="en-US" dirty="0"/>
              <a:t>Flat</a:t>
            </a:r>
          </a:p>
          <a:p>
            <a:pPr lvl="2"/>
            <a:r>
              <a:rPr lang="en-US" dirty="0"/>
              <a:t>XML file</a:t>
            </a:r>
          </a:p>
          <a:p>
            <a:pPr lvl="1"/>
            <a:r>
              <a:rPr lang="en-US" dirty="0"/>
              <a:t>Database</a:t>
            </a:r>
          </a:p>
          <a:p>
            <a:pPr lvl="2"/>
            <a:r>
              <a:rPr lang="en-US" dirty="0"/>
              <a:t>Most common for modern web applications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</a:t>
            </a:r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SELECT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&lt;columns&gt;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FROM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WHERE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&lt;conditions&gt;</a:t>
            </a: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aphicFrame>
        <p:nvGraphicFramePr>
          <p:cNvPr id="211" name="Google Shape;211;p32"/>
          <p:cNvGraphicFramePr/>
          <p:nvPr/>
        </p:nvGraphicFramePr>
        <p:xfrm>
          <a:off x="761988" y="2563930"/>
          <a:ext cx="3137025" cy="198105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password123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kanak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hunter2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2" name="Google Shape;212;p32"/>
          <p:cNvSpPr txBox="1"/>
          <p:nvPr/>
        </p:nvSpPr>
        <p:spPr>
          <a:xfrm>
            <a:off x="457200" y="187205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SELECT * FROM users WHERE username = "admin" and password = "admin"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13" name="Google Shape;213;p32"/>
          <p:cNvCxnSpPr/>
          <p:nvPr/>
        </p:nvCxnSpPr>
        <p:spPr>
          <a:xfrm>
            <a:off x="4012050" y="2800350"/>
            <a:ext cx="1119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14" name="Google Shape;214;p32"/>
          <p:cNvGraphicFramePr/>
          <p:nvPr/>
        </p:nvGraphicFramePr>
        <p:xfrm>
          <a:off x="5244963" y="2563930"/>
          <a:ext cx="3137025" cy="118863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result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DELETE</a:t>
            </a:r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DELETE FROM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WHERE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&lt;conditions&gt;</a:t>
            </a: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DELETE</a:t>
            </a:r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DELETE FROM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WHERE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&lt;conditions&gt;</a:t>
            </a: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aphicFrame>
        <p:nvGraphicFramePr>
          <p:cNvPr id="227" name="Google Shape;227;p34"/>
          <p:cNvGraphicFramePr/>
          <p:nvPr/>
        </p:nvGraphicFramePr>
        <p:xfrm>
          <a:off x="761988" y="2563930"/>
          <a:ext cx="3137025" cy="198105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password123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kanak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hunter2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8" name="Google Shape;228;p34"/>
          <p:cNvSpPr txBox="1"/>
          <p:nvPr/>
        </p:nvSpPr>
        <p:spPr>
          <a:xfrm>
            <a:off x="457200" y="187205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DELETE FROM users WHERE username = "kanak"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29" name="Google Shape;229;p34"/>
          <p:cNvCxnSpPr/>
          <p:nvPr/>
        </p:nvCxnSpPr>
        <p:spPr>
          <a:xfrm>
            <a:off x="4012050" y="2800350"/>
            <a:ext cx="1119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30" name="Google Shape;230;p34"/>
          <p:cNvGraphicFramePr/>
          <p:nvPr/>
        </p:nvGraphicFramePr>
        <p:xfrm>
          <a:off x="5244963" y="2563930"/>
          <a:ext cx="3137025" cy="158484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password123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</a:t>
            </a:r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UPDATE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SET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&lt;assignments&gt;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WHERE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&lt;conditions&gt;</a:t>
            </a: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</a:t>
            </a:r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UPDATE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SET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&lt;assignments&gt;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WHERE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&lt;conditions&gt;</a:t>
            </a: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aphicFrame>
        <p:nvGraphicFramePr>
          <p:cNvPr id="243" name="Google Shape;243;p36"/>
          <p:cNvGraphicFramePr/>
          <p:nvPr/>
        </p:nvGraphicFramePr>
        <p:xfrm>
          <a:off x="761988" y="2563930"/>
          <a:ext cx="3137025" cy="158484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password123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4" name="Google Shape;244;p36"/>
          <p:cNvSpPr txBox="1"/>
          <p:nvPr/>
        </p:nvSpPr>
        <p:spPr>
          <a:xfrm>
            <a:off x="457200" y="187205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UPDATE users SET password = "password456" WHERE username = "connor"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45" name="Google Shape;245;p36"/>
          <p:cNvCxnSpPr/>
          <p:nvPr/>
        </p:nvCxnSpPr>
        <p:spPr>
          <a:xfrm>
            <a:off x="4012050" y="2800350"/>
            <a:ext cx="1119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46" name="Google Shape;246;p36"/>
          <p:cNvGraphicFramePr/>
          <p:nvPr/>
        </p:nvGraphicFramePr>
        <p:xfrm>
          <a:off x="5244963" y="2563930"/>
          <a:ext cx="3137025" cy="158484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password456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UNION</a:t>
            </a:r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&lt;select&gt;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UNION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&lt;select&gt;</a:t>
            </a: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UNION</a:t>
            </a:r>
            <a:endParaRPr/>
          </a:p>
        </p:txBody>
      </p:sp>
      <p:sp>
        <p:nvSpPr>
          <p:cNvPr id="258" name="Google Shape;258;p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&lt;select&gt;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UNION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&lt;select&gt;</a:t>
            </a: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aphicFrame>
        <p:nvGraphicFramePr>
          <p:cNvPr id="259" name="Google Shape;259;p38"/>
          <p:cNvGraphicFramePr/>
          <p:nvPr/>
        </p:nvGraphicFramePr>
        <p:xfrm>
          <a:off x="761988" y="2563930"/>
          <a:ext cx="3137025" cy="158484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password456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0" name="Google Shape;260;p38"/>
          <p:cNvSpPr txBox="1"/>
          <p:nvPr/>
        </p:nvSpPr>
        <p:spPr>
          <a:xfrm>
            <a:off x="457200" y="187205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SELECT username FROM users UNION SELECT password FROM users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61" name="Google Shape;261;p38"/>
          <p:cNvCxnSpPr/>
          <p:nvPr/>
        </p:nvCxnSpPr>
        <p:spPr>
          <a:xfrm>
            <a:off x="4012050" y="2800350"/>
            <a:ext cx="1119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62" name="Google Shape;262;p38"/>
          <p:cNvGraphicFramePr/>
          <p:nvPr/>
        </p:nvGraphicFramePr>
        <p:xfrm>
          <a:off x="5244963" y="2563930"/>
          <a:ext cx="1712100" cy="237726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1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result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password456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Schema Table</a:t>
            </a:r>
            <a:endParaRPr/>
          </a:p>
        </p:txBody>
      </p:sp>
      <p:sp>
        <p:nvSpPr>
          <p:cNvPr id="268" name="Google Shape;268;p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aphicFrame>
        <p:nvGraphicFramePr>
          <p:cNvPr id="269" name="Google Shape;269;p39"/>
          <p:cNvGraphicFramePr/>
          <p:nvPr/>
        </p:nvGraphicFramePr>
        <p:xfrm>
          <a:off x="761988" y="2563930"/>
          <a:ext cx="3137025" cy="158484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password456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0" name="Google Shape;270;p39"/>
          <p:cNvSpPr txBox="1"/>
          <p:nvPr/>
        </p:nvSpPr>
        <p:spPr>
          <a:xfrm>
            <a:off x="457200" y="187205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SELECT tbl_name FROM sqlite_master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71" name="Google Shape;271;p39"/>
          <p:cNvCxnSpPr/>
          <p:nvPr/>
        </p:nvCxnSpPr>
        <p:spPr>
          <a:xfrm>
            <a:off x="4012050" y="2800350"/>
            <a:ext cx="1119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72" name="Google Shape;272;p39"/>
          <p:cNvGraphicFramePr/>
          <p:nvPr/>
        </p:nvGraphicFramePr>
        <p:xfrm>
          <a:off x="5244963" y="2563930"/>
          <a:ext cx="1712100" cy="118863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1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result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tbl_name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 TABLE</a:t>
            </a:r>
            <a:endParaRPr/>
          </a:p>
        </p:txBody>
      </p:sp>
      <p:sp>
        <p:nvSpPr>
          <p:cNvPr id="278" name="Google Shape;278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DROP TABLE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</a:t>
            </a: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 TABLE</a:t>
            </a:r>
            <a:endParaRPr/>
          </a:p>
        </p:txBody>
      </p:sp>
      <p:sp>
        <p:nvSpPr>
          <p:cNvPr id="284" name="Google Shape;284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DROP TABLE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</a:t>
            </a: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aphicFrame>
        <p:nvGraphicFramePr>
          <p:cNvPr id="285" name="Google Shape;285;p41"/>
          <p:cNvGraphicFramePr/>
          <p:nvPr/>
        </p:nvGraphicFramePr>
        <p:xfrm>
          <a:off x="761988" y="2563930"/>
          <a:ext cx="3137025" cy="158484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admin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connor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password456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6" name="Google Shape;286;p41"/>
          <p:cNvSpPr txBox="1"/>
          <p:nvPr/>
        </p:nvSpPr>
        <p:spPr>
          <a:xfrm>
            <a:off x="457200" y="187205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DROP TABLE users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87" name="Google Shape;287;p41"/>
          <p:cNvCxnSpPr/>
          <p:nvPr/>
        </p:nvCxnSpPr>
        <p:spPr>
          <a:xfrm>
            <a:off x="4012050" y="2800350"/>
            <a:ext cx="1119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Applications and the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ACID compliance</a:t>
            </a:r>
          </a:p>
          <a:p>
            <a:pPr lvl="1"/>
            <a:r>
              <a:rPr lang="en-US" dirty="0"/>
              <a:t>Concurrency</a:t>
            </a:r>
          </a:p>
          <a:p>
            <a:pPr lvl="1"/>
            <a:r>
              <a:rPr lang="en-US" dirty="0"/>
              <a:t>Separation of concerns</a:t>
            </a:r>
          </a:p>
          <a:p>
            <a:pPr lvl="2"/>
            <a:r>
              <a:rPr lang="en-US" dirty="0"/>
              <a:t>Can run database on another server</a:t>
            </a:r>
          </a:p>
          <a:p>
            <a:pPr lvl="2"/>
            <a:r>
              <a:rPr lang="en-US" dirty="0"/>
              <a:t>Can have multiple web application processes connecting to the same database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More complicated to build and deploy</a:t>
            </a:r>
          </a:p>
          <a:p>
            <a:pPr lvl="1"/>
            <a:r>
              <a:rPr lang="en-US" dirty="0"/>
              <a:t>Adding another language to web technology (SQL)</a:t>
            </a:r>
          </a:p>
        </p:txBody>
      </p:sp>
    </p:spTree>
    <p:extLst>
      <p:ext uri="{BB962C8B-B14F-4D97-AF65-F5344CB8AC3E}">
        <p14:creationId xmlns:p14="http://schemas.microsoft.com/office/powerpoint/2010/main" val="6762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LAMP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 web application model</a:t>
            </a:r>
          </a:p>
          <a:p>
            <a:pPr lvl="1"/>
            <a:r>
              <a:rPr lang="en-US" b="1" dirty="0"/>
              <a:t>L</a:t>
            </a:r>
            <a:r>
              <a:rPr lang="en-US" dirty="0"/>
              <a:t>inux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pache</a:t>
            </a:r>
          </a:p>
          <a:p>
            <a:pPr lvl="1"/>
            <a:r>
              <a:rPr lang="en-US" b="1" dirty="0"/>
              <a:t>M</a:t>
            </a:r>
            <a:r>
              <a:rPr lang="en-US" dirty="0"/>
              <a:t>ySQL</a:t>
            </a:r>
          </a:p>
          <a:p>
            <a:pPr lvl="1"/>
            <a:r>
              <a:rPr lang="en-US" b="1" dirty="0"/>
              <a:t>P</a:t>
            </a:r>
            <a:r>
              <a:rPr lang="en-US" dirty="0"/>
              <a:t>HP</a:t>
            </a:r>
          </a:p>
          <a:p>
            <a:r>
              <a:rPr lang="en-US" dirty="0"/>
              <a:t>Nice way to think of web applications, as each component can be mixed and swapped</a:t>
            </a:r>
          </a:p>
          <a:p>
            <a:pPr lvl="1"/>
            <a:r>
              <a:rPr lang="en-US" dirty="0"/>
              <a:t>Underlying OS</a:t>
            </a:r>
          </a:p>
          <a:p>
            <a:pPr lvl="1"/>
            <a:r>
              <a:rPr lang="en-US" dirty="0"/>
              <a:t>Web server</a:t>
            </a:r>
          </a:p>
          <a:p>
            <a:pPr lvl="1"/>
            <a:r>
              <a:rPr lang="en-US" dirty="0"/>
              <a:t>Database</a:t>
            </a:r>
          </a:p>
          <a:p>
            <a:pPr lvl="1"/>
            <a:r>
              <a:rPr lang="en-US" dirty="0"/>
              <a:t>Web application language/framework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4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second-most used open-source relational database</a:t>
            </a:r>
          </a:p>
          <a:p>
            <a:pPr lvl="1"/>
            <a:r>
              <a:rPr lang="en-US" dirty="0"/>
              <a:t>What is the first?</a:t>
            </a:r>
          </a:p>
          <a:p>
            <a:r>
              <a:rPr lang="en-US" dirty="0"/>
              <a:t>First release on May 23</a:t>
            </a:r>
            <a:r>
              <a:rPr lang="en-US" baseline="30000" dirty="0"/>
              <a:t>rd</a:t>
            </a:r>
            <a:r>
              <a:rPr lang="en-US" dirty="0"/>
              <a:t> 1995</a:t>
            </a:r>
          </a:p>
          <a:p>
            <a:pPr lvl="1"/>
            <a:r>
              <a:rPr lang="en-US" dirty="0"/>
              <a:t>Same day that Sun released first version of Java</a:t>
            </a:r>
          </a:p>
          <a:p>
            <a:r>
              <a:rPr lang="en-US" dirty="0"/>
              <a:t>Sun eventually purchased MySQL (the company) for $1 billion in January 2008 </a:t>
            </a:r>
          </a:p>
        </p:txBody>
      </p:sp>
    </p:spTree>
    <p:extLst>
      <p:ext uri="{BB962C8B-B14F-4D97-AF65-F5344CB8AC3E}">
        <p14:creationId xmlns:p14="http://schemas.microsoft.com/office/powerpoint/2010/main" val="6288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009650"/>
            <a:ext cx="4762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Query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purpose language to interact with a relational database</a:t>
            </a:r>
          </a:p>
          <a:p>
            <a:r>
              <a:rPr lang="en-US" dirty="0"/>
              <a:t>Multiple commands</a:t>
            </a:r>
          </a:p>
          <a:p>
            <a:pPr lvl="1"/>
            <a:r>
              <a:rPr lang="en-US" dirty="0"/>
              <a:t>SELECT</a:t>
            </a:r>
          </a:p>
          <a:p>
            <a:pPr lvl="1"/>
            <a:r>
              <a:rPr lang="en-US" dirty="0"/>
              <a:t>UPDATE</a:t>
            </a:r>
          </a:p>
          <a:p>
            <a:pPr lvl="1"/>
            <a:r>
              <a:rPr lang="en-US" dirty="0"/>
              <a:t>INSERT</a:t>
            </a:r>
          </a:p>
          <a:p>
            <a:r>
              <a:rPr lang="en-US" dirty="0"/>
              <a:t>Some slight differences between SQL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169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TABLE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CREATE TABLE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&lt;columns&gt;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TABLE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CREATE TABLE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 &lt;table&gt;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>
                <a:latin typeface="Source Code Pro Light"/>
                <a:ea typeface="Source Code Pro Light"/>
                <a:cs typeface="Source Code Pro Light"/>
                <a:sym typeface="Source Code Pro Light"/>
              </a:rPr>
              <a:t>&lt;columns&gt;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457200" y="187205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CREATE TABLE users (username, password)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1" name="Google Shape;111;p21"/>
          <p:cNvCxnSpPr/>
          <p:nvPr/>
        </p:nvCxnSpPr>
        <p:spPr>
          <a:xfrm>
            <a:off x="4012050" y="2800350"/>
            <a:ext cx="1119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12" name="Google Shape;112;p21"/>
          <p:cNvGraphicFramePr/>
          <p:nvPr/>
        </p:nvGraphicFramePr>
        <p:xfrm>
          <a:off x="5244963" y="2563930"/>
          <a:ext cx="3137025" cy="792420"/>
        </p:xfrm>
        <a:graphic>
          <a:graphicData uri="http://schemas.openxmlformats.org/drawingml/2006/table">
            <a:tbl>
              <a:tblPr>
                <a:noFill/>
                <a:tableStyleId>{5895BA30-024C-46A1-9223-E92E99A86309}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users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username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password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lideashvili 2019.12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764</Words>
  <Application>Microsoft Macintosh PowerPoint</Application>
  <PresentationFormat>On-screen Show (16:9)</PresentationFormat>
  <Paragraphs>295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Oswald</vt:lpstr>
      <vt:lpstr>Arial</vt:lpstr>
      <vt:lpstr>Source Code Pro</vt:lpstr>
      <vt:lpstr>Roboto Light</vt:lpstr>
      <vt:lpstr>Roboto</vt:lpstr>
      <vt:lpstr>Source Code Pro Light</vt:lpstr>
      <vt:lpstr>Slideashvili 2019.12</vt:lpstr>
      <vt:lpstr>Web Security</vt:lpstr>
      <vt:lpstr>Storing State</vt:lpstr>
      <vt:lpstr>Web Applications and the Database</vt:lpstr>
      <vt:lpstr>LAMP Stack</vt:lpstr>
      <vt:lpstr>MySQL</vt:lpstr>
      <vt:lpstr>PowerPoint Presentation</vt:lpstr>
      <vt:lpstr>Structured Query Language</vt:lpstr>
      <vt:lpstr>CREATE TABLE</vt:lpstr>
      <vt:lpstr>CREATE TABLE</vt:lpstr>
      <vt:lpstr>INSERT INTO</vt:lpstr>
      <vt:lpstr>INSERT INTO</vt:lpstr>
      <vt:lpstr>INSERT INTO</vt:lpstr>
      <vt:lpstr>INSERT INTO</vt:lpstr>
      <vt:lpstr>SELECT</vt:lpstr>
      <vt:lpstr>SELECT</vt:lpstr>
      <vt:lpstr>SELECT</vt:lpstr>
      <vt:lpstr>SELECT</vt:lpstr>
      <vt:lpstr>SELECT</vt:lpstr>
      <vt:lpstr>SELECT</vt:lpstr>
      <vt:lpstr>SELECT</vt:lpstr>
      <vt:lpstr>DELETE</vt:lpstr>
      <vt:lpstr>DELETE</vt:lpstr>
      <vt:lpstr>UPDATE</vt:lpstr>
      <vt:lpstr>UPDATE</vt:lpstr>
      <vt:lpstr>UNION</vt:lpstr>
      <vt:lpstr>UNION</vt:lpstr>
      <vt:lpstr>The Schema Table</vt:lpstr>
      <vt:lpstr>DROP TABLE</vt:lpstr>
      <vt:lpstr>DROP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Security</dc:title>
  <cp:lastModifiedBy>Adam Doupe</cp:lastModifiedBy>
  <cp:revision>5</cp:revision>
  <dcterms:modified xsi:type="dcterms:W3CDTF">2023-11-15T23:45:14Z</dcterms:modified>
</cp:coreProperties>
</file>