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7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94" r:id="rId11"/>
    <p:sldId id="264" r:id="rId12"/>
    <p:sldId id="265" r:id="rId13"/>
    <p:sldId id="268" r:id="rId14"/>
    <p:sldId id="269" r:id="rId15"/>
    <p:sldId id="266" r:id="rId16"/>
    <p:sldId id="267" r:id="rId17"/>
    <p:sldId id="295" r:id="rId18"/>
    <p:sldId id="271" r:id="rId19"/>
    <p:sldId id="272" r:id="rId20"/>
    <p:sldId id="275" r:id="rId21"/>
    <p:sldId id="276" r:id="rId22"/>
    <p:sldId id="293" r:id="rId23"/>
    <p:sldId id="277" r:id="rId24"/>
    <p:sldId id="278" r:id="rId25"/>
    <p:sldId id="279" r:id="rId26"/>
    <p:sldId id="283" r:id="rId27"/>
    <p:sldId id="281" r:id="rId28"/>
    <p:sldId id="285" r:id="rId29"/>
    <p:sldId id="284" r:id="rId30"/>
    <p:sldId id="286" r:id="rId31"/>
    <p:sldId id="287" r:id="rId32"/>
    <p:sldId id="288" r:id="rId33"/>
    <p:sldId id="289" r:id="rId34"/>
    <p:sldId id="291" r:id="rId35"/>
    <p:sldId id="290" r:id="rId36"/>
    <p:sldId id="580" r:id="rId37"/>
    <p:sldId id="581" r:id="rId38"/>
    <p:sldId id="582" r:id="rId39"/>
    <p:sldId id="583" r:id="rId40"/>
    <p:sldId id="584" r:id="rId41"/>
    <p:sldId id="585" r:id="rId42"/>
    <p:sldId id="586" r:id="rId43"/>
    <p:sldId id="587" r:id="rId44"/>
    <p:sldId id="588" r:id="rId45"/>
    <p:sldId id="589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>
          <p15:clr>
            <a:srgbClr val="A4A3A4"/>
          </p15:clr>
        </p15:guide>
        <p15:guide id="2" pos="4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9" autoAdjust="0"/>
    <p:restoredTop sz="89645" autoAdjust="0"/>
  </p:normalViewPr>
  <p:slideViewPr>
    <p:cSldViewPr snapToGrid="0" snapToObjects="1">
      <p:cViewPr varScale="1">
        <p:scale>
          <a:sx n="109" d="100"/>
          <a:sy n="109" d="100"/>
        </p:scale>
        <p:origin x="1944" y="192"/>
      </p:cViewPr>
      <p:guideLst>
        <p:guide orient="horz" pos="2472"/>
        <p:guide pos="4336"/>
      </p:guideLst>
    </p:cSldViewPr>
  </p:slideViewPr>
  <p:outlineViewPr>
    <p:cViewPr>
      <p:scale>
        <a:sx n="33" d="100"/>
        <a:sy n="33" d="100"/>
      </p:scale>
      <p:origin x="16" y="20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C2473-1A97-4A4C-BDD6-7B4448E5C484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9BC380-AE06-F049-B233-B94CED337229}">
      <dgm:prSet phldrT="[Text]"/>
      <dgm:spPr/>
      <dgm:t>
        <a:bodyPr/>
        <a:lstStyle/>
        <a:p>
          <a:r>
            <a:rPr lang="en-US" dirty="0"/>
            <a:t>URI</a:t>
          </a:r>
        </a:p>
      </dgm:t>
    </dgm:pt>
    <dgm:pt modelId="{D2E85C33-17F9-6041-8124-4527FFC4F127}" type="parTrans" cxnId="{FEA3977B-7A4E-4F48-985D-59EE16EB43BD}">
      <dgm:prSet/>
      <dgm:spPr/>
      <dgm:t>
        <a:bodyPr/>
        <a:lstStyle/>
        <a:p>
          <a:endParaRPr lang="en-US"/>
        </a:p>
      </dgm:t>
    </dgm:pt>
    <dgm:pt modelId="{80B5D6D9-62AF-0949-9392-2C34C03328C1}" type="sibTrans" cxnId="{FEA3977B-7A4E-4F48-985D-59EE16EB43BD}">
      <dgm:prSet/>
      <dgm:spPr/>
      <dgm:t>
        <a:bodyPr/>
        <a:lstStyle/>
        <a:p>
          <a:endParaRPr lang="en-US"/>
        </a:p>
      </dgm:t>
    </dgm:pt>
    <dgm:pt modelId="{E450D9EF-EEA6-484F-91DB-8522B2C67B33}">
      <dgm:prSet phldrT="[Text]"/>
      <dgm:spPr/>
      <dgm:t>
        <a:bodyPr/>
        <a:lstStyle/>
        <a:p>
          <a:r>
            <a:rPr lang="en-US" dirty="0"/>
            <a:t>HTTP</a:t>
          </a:r>
        </a:p>
      </dgm:t>
    </dgm:pt>
    <dgm:pt modelId="{2BF3A702-2F6B-C247-9A43-4C0E58139F72}" type="parTrans" cxnId="{5CD1347E-FBC1-AC49-A3D7-8251F221C4EB}">
      <dgm:prSet/>
      <dgm:spPr/>
      <dgm:t>
        <a:bodyPr/>
        <a:lstStyle/>
        <a:p>
          <a:endParaRPr lang="en-US"/>
        </a:p>
      </dgm:t>
    </dgm:pt>
    <dgm:pt modelId="{8CB78055-E48B-1D41-98A6-30E9DB4465D0}" type="sibTrans" cxnId="{5CD1347E-FBC1-AC49-A3D7-8251F221C4EB}">
      <dgm:prSet/>
      <dgm:spPr/>
      <dgm:t>
        <a:bodyPr/>
        <a:lstStyle/>
        <a:p>
          <a:endParaRPr lang="en-US"/>
        </a:p>
      </dgm:t>
    </dgm:pt>
    <dgm:pt modelId="{5B4F23FE-183F-DA49-BFAE-9F932E85AA24}">
      <dgm:prSet phldrT="[Text]"/>
      <dgm:spPr/>
      <dgm:t>
        <a:bodyPr/>
        <a:lstStyle/>
        <a:p>
          <a:r>
            <a:rPr lang="en-US" dirty="0"/>
            <a:t>HTML</a:t>
          </a:r>
        </a:p>
      </dgm:t>
    </dgm:pt>
    <dgm:pt modelId="{B341A215-37DA-2945-BAB1-8575F7ED15F8}" type="parTrans" cxnId="{375F6E05-ADE7-8A41-AB55-E9751DFA63ED}">
      <dgm:prSet/>
      <dgm:spPr/>
      <dgm:t>
        <a:bodyPr/>
        <a:lstStyle/>
        <a:p>
          <a:endParaRPr lang="en-US"/>
        </a:p>
      </dgm:t>
    </dgm:pt>
    <dgm:pt modelId="{5C0208DA-98BF-074A-B0E1-279F979845C0}" type="sibTrans" cxnId="{375F6E05-ADE7-8A41-AB55-E9751DFA63ED}">
      <dgm:prSet/>
      <dgm:spPr/>
      <dgm:t>
        <a:bodyPr/>
        <a:lstStyle/>
        <a:p>
          <a:endParaRPr lang="en-US"/>
        </a:p>
      </dgm:t>
    </dgm:pt>
    <dgm:pt modelId="{EE261AC5-870F-C741-B6F2-2C46368A542B}" type="pres">
      <dgm:prSet presAssocID="{5D6C2473-1A97-4A4C-BDD6-7B4448E5C484}" presName="cycle" presStyleCnt="0">
        <dgm:presLayoutVars>
          <dgm:dir/>
          <dgm:resizeHandles val="exact"/>
        </dgm:presLayoutVars>
      </dgm:prSet>
      <dgm:spPr/>
    </dgm:pt>
    <dgm:pt modelId="{44E81398-CBD3-AD4D-A9D3-D78E2B03BEA4}" type="pres">
      <dgm:prSet presAssocID="{029BC380-AE06-F049-B233-B94CED337229}" presName="dummy" presStyleCnt="0"/>
      <dgm:spPr/>
    </dgm:pt>
    <dgm:pt modelId="{2BCD63F8-0992-8047-BD3E-C7C6642751FB}" type="pres">
      <dgm:prSet presAssocID="{029BC380-AE06-F049-B233-B94CED337229}" presName="node" presStyleLbl="revTx" presStyleIdx="0" presStyleCnt="3">
        <dgm:presLayoutVars>
          <dgm:bulletEnabled val="1"/>
        </dgm:presLayoutVars>
      </dgm:prSet>
      <dgm:spPr/>
    </dgm:pt>
    <dgm:pt modelId="{16E50070-4A9A-5348-945D-89CB77A8A698}" type="pres">
      <dgm:prSet presAssocID="{80B5D6D9-62AF-0949-9392-2C34C03328C1}" presName="sibTrans" presStyleLbl="node1" presStyleIdx="0" presStyleCnt="3"/>
      <dgm:spPr/>
    </dgm:pt>
    <dgm:pt modelId="{4F8B848D-972E-7742-87F6-4B9CE37481E2}" type="pres">
      <dgm:prSet presAssocID="{E450D9EF-EEA6-484F-91DB-8522B2C67B33}" presName="dummy" presStyleCnt="0"/>
      <dgm:spPr/>
    </dgm:pt>
    <dgm:pt modelId="{C5DDF275-9A12-774D-AD8C-46F35B80F039}" type="pres">
      <dgm:prSet presAssocID="{E450D9EF-EEA6-484F-91DB-8522B2C67B33}" presName="node" presStyleLbl="revTx" presStyleIdx="1" presStyleCnt="3">
        <dgm:presLayoutVars>
          <dgm:bulletEnabled val="1"/>
        </dgm:presLayoutVars>
      </dgm:prSet>
      <dgm:spPr/>
    </dgm:pt>
    <dgm:pt modelId="{B08FB0BE-5513-A344-B90C-C8BD039DA865}" type="pres">
      <dgm:prSet presAssocID="{8CB78055-E48B-1D41-98A6-30E9DB4465D0}" presName="sibTrans" presStyleLbl="node1" presStyleIdx="1" presStyleCnt="3"/>
      <dgm:spPr/>
    </dgm:pt>
    <dgm:pt modelId="{513D2D8C-3006-F147-A26E-43702AFA7FBE}" type="pres">
      <dgm:prSet presAssocID="{5B4F23FE-183F-DA49-BFAE-9F932E85AA24}" presName="dummy" presStyleCnt="0"/>
      <dgm:spPr/>
    </dgm:pt>
    <dgm:pt modelId="{35CD89E4-D646-6D47-8747-B9B2278DC4C3}" type="pres">
      <dgm:prSet presAssocID="{5B4F23FE-183F-DA49-BFAE-9F932E85AA24}" presName="node" presStyleLbl="revTx" presStyleIdx="2" presStyleCnt="3">
        <dgm:presLayoutVars>
          <dgm:bulletEnabled val="1"/>
        </dgm:presLayoutVars>
      </dgm:prSet>
      <dgm:spPr/>
    </dgm:pt>
    <dgm:pt modelId="{651471D9-BD4E-3947-BBA4-8A9580BC6FD1}" type="pres">
      <dgm:prSet presAssocID="{5C0208DA-98BF-074A-B0E1-279F979845C0}" presName="sibTrans" presStyleLbl="node1" presStyleIdx="2" presStyleCnt="3"/>
      <dgm:spPr/>
    </dgm:pt>
  </dgm:ptLst>
  <dgm:cxnLst>
    <dgm:cxn modelId="{375F6E05-ADE7-8A41-AB55-E9751DFA63ED}" srcId="{5D6C2473-1A97-4A4C-BDD6-7B4448E5C484}" destId="{5B4F23FE-183F-DA49-BFAE-9F932E85AA24}" srcOrd="2" destOrd="0" parTransId="{B341A215-37DA-2945-BAB1-8575F7ED15F8}" sibTransId="{5C0208DA-98BF-074A-B0E1-279F979845C0}"/>
    <dgm:cxn modelId="{FFDC3475-1663-7149-9A7A-78428BE10247}" type="presOf" srcId="{5D6C2473-1A97-4A4C-BDD6-7B4448E5C484}" destId="{EE261AC5-870F-C741-B6F2-2C46368A542B}" srcOrd="0" destOrd="0" presId="urn:microsoft.com/office/officeart/2005/8/layout/cycle1"/>
    <dgm:cxn modelId="{FEA3977B-7A4E-4F48-985D-59EE16EB43BD}" srcId="{5D6C2473-1A97-4A4C-BDD6-7B4448E5C484}" destId="{029BC380-AE06-F049-B233-B94CED337229}" srcOrd="0" destOrd="0" parTransId="{D2E85C33-17F9-6041-8124-4527FFC4F127}" sibTransId="{80B5D6D9-62AF-0949-9392-2C34C03328C1}"/>
    <dgm:cxn modelId="{5CD1347E-FBC1-AC49-A3D7-8251F221C4EB}" srcId="{5D6C2473-1A97-4A4C-BDD6-7B4448E5C484}" destId="{E450D9EF-EEA6-484F-91DB-8522B2C67B33}" srcOrd="1" destOrd="0" parTransId="{2BF3A702-2F6B-C247-9A43-4C0E58139F72}" sibTransId="{8CB78055-E48B-1D41-98A6-30E9DB4465D0}"/>
    <dgm:cxn modelId="{49487F92-A749-1244-8CF1-C218ECE26BEE}" type="presOf" srcId="{80B5D6D9-62AF-0949-9392-2C34C03328C1}" destId="{16E50070-4A9A-5348-945D-89CB77A8A698}" srcOrd="0" destOrd="0" presId="urn:microsoft.com/office/officeart/2005/8/layout/cycle1"/>
    <dgm:cxn modelId="{D55C34A5-F714-B04C-AD5E-42535628DEFA}" type="presOf" srcId="{029BC380-AE06-F049-B233-B94CED337229}" destId="{2BCD63F8-0992-8047-BD3E-C7C6642751FB}" srcOrd="0" destOrd="0" presId="urn:microsoft.com/office/officeart/2005/8/layout/cycle1"/>
    <dgm:cxn modelId="{A9E5E7B0-F737-5D49-A543-17DD9154897C}" type="presOf" srcId="{E450D9EF-EEA6-484F-91DB-8522B2C67B33}" destId="{C5DDF275-9A12-774D-AD8C-46F35B80F039}" srcOrd="0" destOrd="0" presId="urn:microsoft.com/office/officeart/2005/8/layout/cycle1"/>
    <dgm:cxn modelId="{3B36DCC7-47FF-6742-B5DC-386E41C00134}" type="presOf" srcId="{8CB78055-E48B-1D41-98A6-30E9DB4465D0}" destId="{B08FB0BE-5513-A344-B90C-C8BD039DA865}" srcOrd="0" destOrd="0" presId="urn:microsoft.com/office/officeart/2005/8/layout/cycle1"/>
    <dgm:cxn modelId="{A11DF7DB-163C-EF49-95F2-B6D4F27F3594}" type="presOf" srcId="{5C0208DA-98BF-074A-B0E1-279F979845C0}" destId="{651471D9-BD4E-3947-BBA4-8A9580BC6FD1}" srcOrd="0" destOrd="0" presId="urn:microsoft.com/office/officeart/2005/8/layout/cycle1"/>
    <dgm:cxn modelId="{2ABC1BF6-404B-E242-B863-D365D39868FB}" type="presOf" srcId="{5B4F23FE-183F-DA49-BFAE-9F932E85AA24}" destId="{35CD89E4-D646-6D47-8747-B9B2278DC4C3}" srcOrd="0" destOrd="0" presId="urn:microsoft.com/office/officeart/2005/8/layout/cycle1"/>
    <dgm:cxn modelId="{0CC102BB-F0A6-CA4D-B1B4-17416901D757}" type="presParOf" srcId="{EE261AC5-870F-C741-B6F2-2C46368A542B}" destId="{44E81398-CBD3-AD4D-A9D3-D78E2B03BEA4}" srcOrd="0" destOrd="0" presId="urn:microsoft.com/office/officeart/2005/8/layout/cycle1"/>
    <dgm:cxn modelId="{4582F4A9-881E-8841-8611-2CCC42279837}" type="presParOf" srcId="{EE261AC5-870F-C741-B6F2-2C46368A542B}" destId="{2BCD63F8-0992-8047-BD3E-C7C6642751FB}" srcOrd="1" destOrd="0" presId="urn:microsoft.com/office/officeart/2005/8/layout/cycle1"/>
    <dgm:cxn modelId="{380415A2-D356-E64A-BDE2-BAA9FC9A1D65}" type="presParOf" srcId="{EE261AC5-870F-C741-B6F2-2C46368A542B}" destId="{16E50070-4A9A-5348-945D-89CB77A8A698}" srcOrd="2" destOrd="0" presId="urn:microsoft.com/office/officeart/2005/8/layout/cycle1"/>
    <dgm:cxn modelId="{AC33B789-4F8F-D841-9744-581BC676CFD7}" type="presParOf" srcId="{EE261AC5-870F-C741-B6F2-2C46368A542B}" destId="{4F8B848D-972E-7742-87F6-4B9CE37481E2}" srcOrd="3" destOrd="0" presId="urn:microsoft.com/office/officeart/2005/8/layout/cycle1"/>
    <dgm:cxn modelId="{D1E7CCD3-4D1C-0D42-AFE1-4BE247839599}" type="presParOf" srcId="{EE261AC5-870F-C741-B6F2-2C46368A542B}" destId="{C5DDF275-9A12-774D-AD8C-46F35B80F039}" srcOrd="4" destOrd="0" presId="urn:microsoft.com/office/officeart/2005/8/layout/cycle1"/>
    <dgm:cxn modelId="{C210EAB7-6780-2746-98E2-629E3B456FD7}" type="presParOf" srcId="{EE261AC5-870F-C741-B6F2-2C46368A542B}" destId="{B08FB0BE-5513-A344-B90C-C8BD039DA865}" srcOrd="5" destOrd="0" presId="urn:microsoft.com/office/officeart/2005/8/layout/cycle1"/>
    <dgm:cxn modelId="{D6ADD214-4882-FF4A-862A-BADE05610E42}" type="presParOf" srcId="{EE261AC5-870F-C741-B6F2-2C46368A542B}" destId="{513D2D8C-3006-F147-A26E-43702AFA7FBE}" srcOrd="6" destOrd="0" presId="urn:microsoft.com/office/officeart/2005/8/layout/cycle1"/>
    <dgm:cxn modelId="{9AF57859-A1EB-0648-9CCA-9962FCA105C2}" type="presParOf" srcId="{EE261AC5-870F-C741-B6F2-2C46368A542B}" destId="{35CD89E4-D646-6D47-8747-B9B2278DC4C3}" srcOrd="7" destOrd="0" presId="urn:microsoft.com/office/officeart/2005/8/layout/cycle1"/>
    <dgm:cxn modelId="{77D64C7B-ED52-1142-A17D-98904B81093E}" type="presParOf" srcId="{EE261AC5-870F-C741-B6F2-2C46368A542B}" destId="{651471D9-BD4E-3947-BBA4-8A9580BC6FD1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6C2473-1A97-4A4C-BDD6-7B4448E5C484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9BC380-AE06-F049-B233-B94CED337229}">
      <dgm:prSet phldrT="[Text]"/>
      <dgm:spPr/>
      <dgm:t>
        <a:bodyPr/>
        <a:lstStyle/>
        <a:p>
          <a:r>
            <a:rPr lang="en-US" dirty="0"/>
            <a:t>URI</a:t>
          </a:r>
        </a:p>
      </dgm:t>
    </dgm:pt>
    <dgm:pt modelId="{D2E85C33-17F9-6041-8124-4527FFC4F127}" type="parTrans" cxnId="{FEA3977B-7A4E-4F48-985D-59EE16EB43BD}">
      <dgm:prSet/>
      <dgm:spPr/>
      <dgm:t>
        <a:bodyPr/>
        <a:lstStyle/>
        <a:p>
          <a:endParaRPr lang="en-US"/>
        </a:p>
      </dgm:t>
    </dgm:pt>
    <dgm:pt modelId="{80B5D6D9-62AF-0949-9392-2C34C03328C1}" type="sibTrans" cxnId="{FEA3977B-7A4E-4F48-985D-59EE16EB43BD}">
      <dgm:prSet/>
      <dgm:spPr/>
      <dgm:t>
        <a:bodyPr/>
        <a:lstStyle/>
        <a:p>
          <a:endParaRPr lang="en-US"/>
        </a:p>
      </dgm:t>
    </dgm:pt>
    <dgm:pt modelId="{E450D9EF-EEA6-484F-91DB-8522B2C67B33}">
      <dgm:prSet phldrT="[Text]"/>
      <dgm:spPr/>
      <dgm:t>
        <a:bodyPr/>
        <a:lstStyle/>
        <a:p>
          <a:r>
            <a:rPr lang="en-US" dirty="0"/>
            <a:t>HTTP</a:t>
          </a:r>
        </a:p>
      </dgm:t>
    </dgm:pt>
    <dgm:pt modelId="{2BF3A702-2F6B-C247-9A43-4C0E58139F72}" type="parTrans" cxnId="{5CD1347E-FBC1-AC49-A3D7-8251F221C4EB}">
      <dgm:prSet/>
      <dgm:spPr/>
      <dgm:t>
        <a:bodyPr/>
        <a:lstStyle/>
        <a:p>
          <a:endParaRPr lang="en-US"/>
        </a:p>
      </dgm:t>
    </dgm:pt>
    <dgm:pt modelId="{8CB78055-E48B-1D41-98A6-30E9DB4465D0}" type="sibTrans" cxnId="{5CD1347E-FBC1-AC49-A3D7-8251F221C4EB}">
      <dgm:prSet/>
      <dgm:spPr/>
      <dgm:t>
        <a:bodyPr/>
        <a:lstStyle/>
        <a:p>
          <a:endParaRPr lang="en-US"/>
        </a:p>
      </dgm:t>
    </dgm:pt>
    <dgm:pt modelId="{5B4F23FE-183F-DA49-BFAE-9F932E85AA24}">
      <dgm:prSet phldrT="[Text]"/>
      <dgm:spPr/>
      <dgm:t>
        <a:bodyPr/>
        <a:lstStyle/>
        <a:p>
          <a:r>
            <a:rPr lang="en-US" dirty="0"/>
            <a:t>HTML</a:t>
          </a:r>
        </a:p>
      </dgm:t>
    </dgm:pt>
    <dgm:pt modelId="{B341A215-37DA-2945-BAB1-8575F7ED15F8}" type="parTrans" cxnId="{375F6E05-ADE7-8A41-AB55-E9751DFA63ED}">
      <dgm:prSet/>
      <dgm:spPr/>
      <dgm:t>
        <a:bodyPr/>
        <a:lstStyle/>
        <a:p>
          <a:endParaRPr lang="en-US"/>
        </a:p>
      </dgm:t>
    </dgm:pt>
    <dgm:pt modelId="{5C0208DA-98BF-074A-B0E1-279F979845C0}" type="sibTrans" cxnId="{375F6E05-ADE7-8A41-AB55-E9751DFA63ED}">
      <dgm:prSet/>
      <dgm:spPr/>
      <dgm:t>
        <a:bodyPr/>
        <a:lstStyle/>
        <a:p>
          <a:endParaRPr lang="en-US"/>
        </a:p>
      </dgm:t>
    </dgm:pt>
    <dgm:pt modelId="{EE261AC5-870F-C741-B6F2-2C46368A542B}" type="pres">
      <dgm:prSet presAssocID="{5D6C2473-1A97-4A4C-BDD6-7B4448E5C484}" presName="cycle" presStyleCnt="0">
        <dgm:presLayoutVars>
          <dgm:dir/>
          <dgm:resizeHandles val="exact"/>
        </dgm:presLayoutVars>
      </dgm:prSet>
      <dgm:spPr/>
    </dgm:pt>
    <dgm:pt modelId="{44E81398-CBD3-AD4D-A9D3-D78E2B03BEA4}" type="pres">
      <dgm:prSet presAssocID="{029BC380-AE06-F049-B233-B94CED337229}" presName="dummy" presStyleCnt="0"/>
      <dgm:spPr/>
    </dgm:pt>
    <dgm:pt modelId="{2BCD63F8-0992-8047-BD3E-C7C6642751FB}" type="pres">
      <dgm:prSet presAssocID="{029BC380-AE06-F049-B233-B94CED337229}" presName="node" presStyleLbl="revTx" presStyleIdx="0" presStyleCnt="3">
        <dgm:presLayoutVars>
          <dgm:bulletEnabled val="1"/>
        </dgm:presLayoutVars>
      </dgm:prSet>
      <dgm:spPr/>
    </dgm:pt>
    <dgm:pt modelId="{16E50070-4A9A-5348-945D-89CB77A8A698}" type="pres">
      <dgm:prSet presAssocID="{80B5D6D9-62AF-0949-9392-2C34C03328C1}" presName="sibTrans" presStyleLbl="node1" presStyleIdx="0" presStyleCnt="3"/>
      <dgm:spPr/>
    </dgm:pt>
    <dgm:pt modelId="{4F8B848D-972E-7742-87F6-4B9CE37481E2}" type="pres">
      <dgm:prSet presAssocID="{E450D9EF-EEA6-484F-91DB-8522B2C67B33}" presName="dummy" presStyleCnt="0"/>
      <dgm:spPr/>
    </dgm:pt>
    <dgm:pt modelId="{C5DDF275-9A12-774D-AD8C-46F35B80F039}" type="pres">
      <dgm:prSet presAssocID="{E450D9EF-EEA6-484F-91DB-8522B2C67B33}" presName="node" presStyleLbl="revTx" presStyleIdx="1" presStyleCnt="3">
        <dgm:presLayoutVars>
          <dgm:bulletEnabled val="1"/>
        </dgm:presLayoutVars>
      </dgm:prSet>
      <dgm:spPr/>
    </dgm:pt>
    <dgm:pt modelId="{B08FB0BE-5513-A344-B90C-C8BD039DA865}" type="pres">
      <dgm:prSet presAssocID="{8CB78055-E48B-1D41-98A6-30E9DB4465D0}" presName="sibTrans" presStyleLbl="node1" presStyleIdx="1" presStyleCnt="3"/>
      <dgm:spPr/>
    </dgm:pt>
    <dgm:pt modelId="{513D2D8C-3006-F147-A26E-43702AFA7FBE}" type="pres">
      <dgm:prSet presAssocID="{5B4F23FE-183F-DA49-BFAE-9F932E85AA24}" presName="dummy" presStyleCnt="0"/>
      <dgm:spPr/>
    </dgm:pt>
    <dgm:pt modelId="{35CD89E4-D646-6D47-8747-B9B2278DC4C3}" type="pres">
      <dgm:prSet presAssocID="{5B4F23FE-183F-DA49-BFAE-9F932E85AA24}" presName="node" presStyleLbl="revTx" presStyleIdx="2" presStyleCnt="3">
        <dgm:presLayoutVars>
          <dgm:bulletEnabled val="1"/>
        </dgm:presLayoutVars>
      </dgm:prSet>
      <dgm:spPr/>
    </dgm:pt>
    <dgm:pt modelId="{651471D9-BD4E-3947-BBA4-8A9580BC6FD1}" type="pres">
      <dgm:prSet presAssocID="{5C0208DA-98BF-074A-B0E1-279F979845C0}" presName="sibTrans" presStyleLbl="node1" presStyleIdx="2" presStyleCnt="3"/>
      <dgm:spPr/>
    </dgm:pt>
  </dgm:ptLst>
  <dgm:cxnLst>
    <dgm:cxn modelId="{375F6E05-ADE7-8A41-AB55-E9751DFA63ED}" srcId="{5D6C2473-1A97-4A4C-BDD6-7B4448E5C484}" destId="{5B4F23FE-183F-DA49-BFAE-9F932E85AA24}" srcOrd="2" destOrd="0" parTransId="{B341A215-37DA-2945-BAB1-8575F7ED15F8}" sibTransId="{5C0208DA-98BF-074A-B0E1-279F979845C0}"/>
    <dgm:cxn modelId="{F6415B0F-6AB1-C74A-92B7-5A25A83A3F02}" type="presOf" srcId="{5B4F23FE-183F-DA49-BFAE-9F932E85AA24}" destId="{35CD89E4-D646-6D47-8747-B9B2278DC4C3}" srcOrd="0" destOrd="0" presId="urn:microsoft.com/office/officeart/2005/8/layout/cycle1"/>
    <dgm:cxn modelId="{ECE2702E-45B9-9C43-B106-ADD74C74D18B}" type="presOf" srcId="{80B5D6D9-62AF-0949-9392-2C34C03328C1}" destId="{16E50070-4A9A-5348-945D-89CB77A8A698}" srcOrd="0" destOrd="0" presId="urn:microsoft.com/office/officeart/2005/8/layout/cycle1"/>
    <dgm:cxn modelId="{F02C733A-21DC-2347-9F74-9D96CE142687}" type="presOf" srcId="{E450D9EF-EEA6-484F-91DB-8522B2C67B33}" destId="{C5DDF275-9A12-774D-AD8C-46F35B80F039}" srcOrd="0" destOrd="0" presId="urn:microsoft.com/office/officeart/2005/8/layout/cycle1"/>
    <dgm:cxn modelId="{C4BE233F-9AB7-C54D-988A-003156B686A7}" type="presOf" srcId="{5D6C2473-1A97-4A4C-BDD6-7B4448E5C484}" destId="{EE261AC5-870F-C741-B6F2-2C46368A542B}" srcOrd="0" destOrd="0" presId="urn:microsoft.com/office/officeart/2005/8/layout/cycle1"/>
    <dgm:cxn modelId="{FEA3977B-7A4E-4F48-985D-59EE16EB43BD}" srcId="{5D6C2473-1A97-4A4C-BDD6-7B4448E5C484}" destId="{029BC380-AE06-F049-B233-B94CED337229}" srcOrd="0" destOrd="0" parTransId="{D2E85C33-17F9-6041-8124-4527FFC4F127}" sibTransId="{80B5D6D9-62AF-0949-9392-2C34C03328C1}"/>
    <dgm:cxn modelId="{5CD1347E-FBC1-AC49-A3D7-8251F221C4EB}" srcId="{5D6C2473-1A97-4A4C-BDD6-7B4448E5C484}" destId="{E450D9EF-EEA6-484F-91DB-8522B2C67B33}" srcOrd="1" destOrd="0" parTransId="{2BF3A702-2F6B-C247-9A43-4C0E58139F72}" sibTransId="{8CB78055-E48B-1D41-98A6-30E9DB4465D0}"/>
    <dgm:cxn modelId="{58F433A2-49FD-6B4F-AFC1-3C3E4AC3EFA3}" type="presOf" srcId="{029BC380-AE06-F049-B233-B94CED337229}" destId="{2BCD63F8-0992-8047-BD3E-C7C6642751FB}" srcOrd="0" destOrd="0" presId="urn:microsoft.com/office/officeart/2005/8/layout/cycle1"/>
    <dgm:cxn modelId="{9B6289B2-BA70-964C-898F-39F23F509680}" type="presOf" srcId="{5C0208DA-98BF-074A-B0E1-279F979845C0}" destId="{651471D9-BD4E-3947-BBA4-8A9580BC6FD1}" srcOrd="0" destOrd="0" presId="urn:microsoft.com/office/officeart/2005/8/layout/cycle1"/>
    <dgm:cxn modelId="{F1778ACD-D80C-5F44-9CD1-3794C8AAD63E}" type="presOf" srcId="{8CB78055-E48B-1D41-98A6-30E9DB4465D0}" destId="{B08FB0BE-5513-A344-B90C-C8BD039DA865}" srcOrd="0" destOrd="0" presId="urn:microsoft.com/office/officeart/2005/8/layout/cycle1"/>
    <dgm:cxn modelId="{6C78F161-32FB-1F40-9C2D-059941985FC6}" type="presParOf" srcId="{EE261AC5-870F-C741-B6F2-2C46368A542B}" destId="{44E81398-CBD3-AD4D-A9D3-D78E2B03BEA4}" srcOrd="0" destOrd="0" presId="urn:microsoft.com/office/officeart/2005/8/layout/cycle1"/>
    <dgm:cxn modelId="{A9362F6C-7B39-0B48-A749-FBFAA85D7401}" type="presParOf" srcId="{EE261AC5-870F-C741-B6F2-2C46368A542B}" destId="{2BCD63F8-0992-8047-BD3E-C7C6642751FB}" srcOrd="1" destOrd="0" presId="urn:microsoft.com/office/officeart/2005/8/layout/cycle1"/>
    <dgm:cxn modelId="{BAC4932A-2EFA-A041-A755-816B5554DC94}" type="presParOf" srcId="{EE261AC5-870F-C741-B6F2-2C46368A542B}" destId="{16E50070-4A9A-5348-945D-89CB77A8A698}" srcOrd="2" destOrd="0" presId="urn:microsoft.com/office/officeart/2005/8/layout/cycle1"/>
    <dgm:cxn modelId="{18A48FA1-7D46-2346-9F43-1D712963A842}" type="presParOf" srcId="{EE261AC5-870F-C741-B6F2-2C46368A542B}" destId="{4F8B848D-972E-7742-87F6-4B9CE37481E2}" srcOrd="3" destOrd="0" presId="urn:microsoft.com/office/officeart/2005/8/layout/cycle1"/>
    <dgm:cxn modelId="{D4D5003A-F6B5-7A4C-AFDD-B3156D52AF12}" type="presParOf" srcId="{EE261AC5-870F-C741-B6F2-2C46368A542B}" destId="{C5DDF275-9A12-774D-AD8C-46F35B80F039}" srcOrd="4" destOrd="0" presId="urn:microsoft.com/office/officeart/2005/8/layout/cycle1"/>
    <dgm:cxn modelId="{5992881C-C443-FE4F-878C-DD1C83EF8C16}" type="presParOf" srcId="{EE261AC5-870F-C741-B6F2-2C46368A542B}" destId="{B08FB0BE-5513-A344-B90C-C8BD039DA865}" srcOrd="5" destOrd="0" presId="urn:microsoft.com/office/officeart/2005/8/layout/cycle1"/>
    <dgm:cxn modelId="{63BF808B-FC8C-9B4F-AB88-A003F6D2B728}" type="presParOf" srcId="{EE261AC5-870F-C741-B6F2-2C46368A542B}" destId="{513D2D8C-3006-F147-A26E-43702AFA7FBE}" srcOrd="6" destOrd="0" presId="urn:microsoft.com/office/officeart/2005/8/layout/cycle1"/>
    <dgm:cxn modelId="{4D38BA28-90ED-9B48-83E8-53399D434351}" type="presParOf" srcId="{EE261AC5-870F-C741-B6F2-2C46368A542B}" destId="{35CD89E4-D646-6D47-8747-B9B2278DC4C3}" srcOrd="7" destOrd="0" presId="urn:microsoft.com/office/officeart/2005/8/layout/cycle1"/>
    <dgm:cxn modelId="{744DCFEA-937F-1049-BECB-94665BDFF342}" type="presParOf" srcId="{EE261AC5-870F-C741-B6F2-2C46368A542B}" destId="{651471D9-BD4E-3947-BBA4-8A9580BC6FD1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D63F8-0992-8047-BD3E-C7C6642751FB}">
      <dsp:nvSpPr>
        <dsp:cNvPr id="0" name=""/>
        <dsp:cNvSpPr/>
      </dsp:nvSpPr>
      <dsp:spPr>
        <a:xfrm>
          <a:off x="4857412" y="426901"/>
          <a:ext cx="2169914" cy="2169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URI</a:t>
          </a:r>
        </a:p>
      </dsp:txBody>
      <dsp:txXfrm>
        <a:off x="4857412" y="426901"/>
        <a:ext cx="2169914" cy="2169914"/>
      </dsp:txXfrm>
    </dsp:sp>
    <dsp:sp modelId="{16E50070-4A9A-5348-945D-89CB77A8A698}">
      <dsp:nvSpPr>
        <dsp:cNvPr id="0" name=""/>
        <dsp:cNvSpPr/>
      </dsp:nvSpPr>
      <dsp:spPr>
        <a:xfrm>
          <a:off x="1546110" y="-1683"/>
          <a:ext cx="5137379" cy="5137379"/>
        </a:xfrm>
        <a:prstGeom prst="circularArrow">
          <a:avLst>
            <a:gd name="adj1" fmla="val 8236"/>
            <a:gd name="adj2" fmla="val 575086"/>
            <a:gd name="adj3" fmla="val 2968572"/>
            <a:gd name="adj4" fmla="val 48562"/>
            <a:gd name="adj5" fmla="val 96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DDF275-9A12-774D-AD8C-46F35B80F039}">
      <dsp:nvSpPr>
        <dsp:cNvPr id="0" name=""/>
        <dsp:cNvSpPr/>
      </dsp:nvSpPr>
      <dsp:spPr>
        <a:xfrm>
          <a:off x="3029842" y="3592344"/>
          <a:ext cx="2169914" cy="2169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HTTP</a:t>
          </a:r>
        </a:p>
      </dsp:txBody>
      <dsp:txXfrm>
        <a:off x="3029842" y="3592344"/>
        <a:ext cx="2169914" cy="2169914"/>
      </dsp:txXfrm>
    </dsp:sp>
    <dsp:sp modelId="{B08FB0BE-5513-A344-B90C-C8BD039DA865}">
      <dsp:nvSpPr>
        <dsp:cNvPr id="0" name=""/>
        <dsp:cNvSpPr/>
      </dsp:nvSpPr>
      <dsp:spPr>
        <a:xfrm>
          <a:off x="1546110" y="-1683"/>
          <a:ext cx="5137379" cy="5137379"/>
        </a:xfrm>
        <a:prstGeom prst="circularArrow">
          <a:avLst>
            <a:gd name="adj1" fmla="val 8236"/>
            <a:gd name="adj2" fmla="val 575086"/>
            <a:gd name="adj3" fmla="val 10176351"/>
            <a:gd name="adj4" fmla="val 7256342"/>
            <a:gd name="adj5" fmla="val 96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CD89E4-D646-6D47-8747-B9B2278DC4C3}">
      <dsp:nvSpPr>
        <dsp:cNvPr id="0" name=""/>
        <dsp:cNvSpPr/>
      </dsp:nvSpPr>
      <dsp:spPr>
        <a:xfrm>
          <a:off x="1202273" y="426901"/>
          <a:ext cx="2169914" cy="2169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HTML</a:t>
          </a:r>
        </a:p>
      </dsp:txBody>
      <dsp:txXfrm>
        <a:off x="1202273" y="426901"/>
        <a:ext cx="2169914" cy="2169914"/>
      </dsp:txXfrm>
    </dsp:sp>
    <dsp:sp modelId="{651471D9-BD4E-3947-BBA4-8A9580BC6FD1}">
      <dsp:nvSpPr>
        <dsp:cNvPr id="0" name=""/>
        <dsp:cNvSpPr/>
      </dsp:nvSpPr>
      <dsp:spPr>
        <a:xfrm>
          <a:off x="1546110" y="-1683"/>
          <a:ext cx="5137379" cy="5137379"/>
        </a:xfrm>
        <a:prstGeom prst="circularArrow">
          <a:avLst>
            <a:gd name="adj1" fmla="val 8236"/>
            <a:gd name="adj2" fmla="val 575086"/>
            <a:gd name="adj3" fmla="val 16861127"/>
            <a:gd name="adj4" fmla="val 14963787"/>
            <a:gd name="adj5" fmla="val 96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D63F8-0992-8047-BD3E-C7C6642751FB}">
      <dsp:nvSpPr>
        <dsp:cNvPr id="0" name=""/>
        <dsp:cNvSpPr/>
      </dsp:nvSpPr>
      <dsp:spPr>
        <a:xfrm>
          <a:off x="4857412" y="426901"/>
          <a:ext cx="2169914" cy="2169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URI</a:t>
          </a:r>
        </a:p>
      </dsp:txBody>
      <dsp:txXfrm>
        <a:off x="4857412" y="426901"/>
        <a:ext cx="2169914" cy="2169914"/>
      </dsp:txXfrm>
    </dsp:sp>
    <dsp:sp modelId="{16E50070-4A9A-5348-945D-89CB77A8A698}">
      <dsp:nvSpPr>
        <dsp:cNvPr id="0" name=""/>
        <dsp:cNvSpPr/>
      </dsp:nvSpPr>
      <dsp:spPr>
        <a:xfrm>
          <a:off x="1546110" y="-1683"/>
          <a:ext cx="5137379" cy="5137379"/>
        </a:xfrm>
        <a:prstGeom prst="circularArrow">
          <a:avLst>
            <a:gd name="adj1" fmla="val 8236"/>
            <a:gd name="adj2" fmla="val 575086"/>
            <a:gd name="adj3" fmla="val 2968572"/>
            <a:gd name="adj4" fmla="val 48562"/>
            <a:gd name="adj5" fmla="val 96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DDF275-9A12-774D-AD8C-46F35B80F039}">
      <dsp:nvSpPr>
        <dsp:cNvPr id="0" name=""/>
        <dsp:cNvSpPr/>
      </dsp:nvSpPr>
      <dsp:spPr>
        <a:xfrm>
          <a:off x="3029842" y="3592344"/>
          <a:ext cx="2169914" cy="2169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HTTP</a:t>
          </a:r>
        </a:p>
      </dsp:txBody>
      <dsp:txXfrm>
        <a:off x="3029842" y="3592344"/>
        <a:ext cx="2169914" cy="2169914"/>
      </dsp:txXfrm>
    </dsp:sp>
    <dsp:sp modelId="{B08FB0BE-5513-A344-B90C-C8BD039DA865}">
      <dsp:nvSpPr>
        <dsp:cNvPr id="0" name=""/>
        <dsp:cNvSpPr/>
      </dsp:nvSpPr>
      <dsp:spPr>
        <a:xfrm>
          <a:off x="1546110" y="-1683"/>
          <a:ext cx="5137379" cy="5137379"/>
        </a:xfrm>
        <a:prstGeom prst="circularArrow">
          <a:avLst>
            <a:gd name="adj1" fmla="val 8236"/>
            <a:gd name="adj2" fmla="val 575086"/>
            <a:gd name="adj3" fmla="val 10176351"/>
            <a:gd name="adj4" fmla="val 7256342"/>
            <a:gd name="adj5" fmla="val 96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CD89E4-D646-6D47-8747-B9B2278DC4C3}">
      <dsp:nvSpPr>
        <dsp:cNvPr id="0" name=""/>
        <dsp:cNvSpPr/>
      </dsp:nvSpPr>
      <dsp:spPr>
        <a:xfrm>
          <a:off x="1202273" y="426901"/>
          <a:ext cx="2169914" cy="2169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HTML</a:t>
          </a:r>
        </a:p>
      </dsp:txBody>
      <dsp:txXfrm>
        <a:off x="1202273" y="426901"/>
        <a:ext cx="2169914" cy="2169914"/>
      </dsp:txXfrm>
    </dsp:sp>
    <dsp:sp modelId="{651471D9-BD4E-3947-BBA4-8A9580BC6FD1}">
      <dsp:nvSpPr>
        <dsp:cNvPr id="0" name=""/>
        <dsp:cNvSpPr/>
      </dsp:nvSpPr>
      <dsp:spPr>
        <a:xfrm>
          <a:off x="1546110" y="-1683"/>
          <a:ext cx="5137379" cy="5137379"/>
        </a:xfrm>
        <a:prstGeom prst="circularArrow">
          <a:avLst>
            <a:gd name="adj1" fmla="val 8236"/>
            <a:gd name="adj2" fmla="val 575086"/>
            <a:gd name="adj3" fmla="val 16861127"/>
            <a:gd name="adj4" fmla="val 14963787"/>
            <a:gd name="adj5" fmla="val 96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0151-EC07-934A-AE26-1DBB68DC41B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7CE2-62FE-FC4C-963B-9645AF7F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267C-E060-7343-A0FE-934AF6E9F7DE}" type="datetimeFigureOut">
              <a:rPr lang="en-US" smtClean="0"/>
              <a:t>8/28/23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F925-CF16-7049-971D-A8B2B4D2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87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Chrome to</a:t>
            </a:r>
            <a:r>
              <a:rPr lang="en-US" baseline="0" dirty="0"/>
              <a:t> </a:t>
            </a:r>
            <a:r>
              <a:rPr lang="en-US" baseline="0" dirty="0" err="1"/>
              <a:t>www.google.com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33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where we ended the first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46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the last option</a:t>
            </a:r>
            <a:r>
              <a:rPr lang="en-US" baseline="0" dirty="0"/>
              <a:t> is the most common, it's important to get an understanding of where we came from. Plus, there might be applications that use the other two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8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web browser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9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1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</a:t>
            </a:r>
            <a:r>
              <a:rPr lang="en-US" baseline="0" dirty="0"/>
              <a:t> Birth of Internet and the Web? </a:t>
            </a:r>
          </a:p>
          <a:p>
            <a:endParaRPr lang="en-US" baseline="0" dirty="0"/>
          </a:p>
          <a:p>
            <a:r>
              <a:rPr lang="en-US" baseline="0" dirty="0"/>
              <a:t>Difference?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2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Relationship</a:t>
            </a:r>
            <a:r>
              <a:rPr lang="en-US" baseline="0" dirty="0"/>
              <a:t> between the three core technologies.</a:t>
            </a:r>
          </a:p>
          <a:p>
            <a:endParaRPr lang="en-US" baseline="0" dirty="0"/>
          </a:p>
          <a:p>
            <a:r>
              <a:rPr lang="en-US" baseline="0" dirty="0"/>
              <a:t>URIs describe how to make an HTTP request, and an HTTP response contains HTML, which contains data plus URIs for more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51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Relationship</a:t>
            </a:r>
            <a:r>
              <a:rPr lang="en-US" baseline="0" dirty="0"/>
              <a:t> between the three core technologies.</a:t>
            </a:r>
          </a:p>
          <a:p>
            <a:endParaRPr lang="en-US" baseline="0" dirty="0"/>
          </a:p>
          <a:p>
            <a:r>
              <a:rPr lang="en-US" baseline="0" dirty="0"/>
              <a:t>URIs describe how to make an HTTP request, and an HTTP response contains HTML, which contains data plus URIs for more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51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is the scheme, authority, path, query, and fragment of each example?</a:t>
            </a:r>
          </a:p>
          <a:p>
            <a:r>
              <a:rPr lang="en-US" baseline="0" dirty="0"/>
              <a:t>Is each example a URI?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72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Deliberately vague!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73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1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Adam </a:t>
            </a:r>
            <a:r>
              <a:rPr lang="fr-FR" dirty="0" err="1"/>
              <a:t>Doupé</a:t>
            </a:r>
            <a:r>
              <a:rPr lang="fr-FR" dirty="0"/>
              <a:t>, </a:t>
            </a:r>
            <a:r>
              <a:rPr lang="en-US" noProof="0" dirty="0"/>
              <a:t>Software Security</a:t>
            </a:r>
          </a:p>
        </p:txBody>
      </p:sp>
    </p:spTree>
    <p:extLst>
      <p:ext uri="{BB962C8B-B14F-4D97-AF65-F5344CB8AC3E}">
        <p14:creationId xmlns:p14="http://schemas.microsoft.com/office/powerpoint/2010/main" val="2513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Adam </a:t>
            </a:r>
            <a:r>
              <a:rPr lang="fr-FR" dirty="0" err="1"/>
              <a:t>Doupé</a:t>
            </a:r>
            <a:r>
              <a:rPr lang="fr-FR" dirty="0"/>
              <a:t>, </a:t>
            </a:r>
            <a:r>
              <a:rPr lang="en-US" noProof="0" dirty="0"/>
              <a:t>Software Security</a:t>
            </a:r>
          </a:p>
        </p:txBody>
      </p:sp>
    </p:spTree>
    <p:extLst>
      <p:ext uri="{BB962C8B-B14F-4D97-AF65-F5344CB8AC3E}">
        <p14:creationId xmlns:p14="http://schemas.microsoft.com/office/powerpoint/2010/main" val="11927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Adam </a:t>
            </a:r>
            <a:r>
              <a:rPr lang="fr-FR" dirty="0" err="1"/>
              <a:t>Doupé</a:t>
            </a:r>
            <a:r>
              <a:rPr lang="fr-FR" dirty="0"/>
              <a:t>, </a:t>
            </a:r>
            <a:r>
              <a:rPr lang="en-US" noProof="0" dirty="0"/>
              <a:t>Software Security</a:t>
            </a:r>
          </a:p>
        </p:txBody>
      </p:sp>
    </p:spTree>
    <p:extLst>
      <p:ext uri="{BB962C8B-B14F-4D97-AF65-F5344CB8AC3E}">
        <p14:creationId xmlns:p14="http://schemas.microsoft.com/office/powerpoint/2010/main" val="217344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Adam </a:t>
            </a:r>
            <a:r>
              <a:rPr lang="fr-FR" dirty="0" err="1"/>
              <a:t>Doupé</a:t>
            </a:r>
            <a:r>
              <a:rPr lang="fr-FR" dirty="0"/>
              <a:t>, </a:t>
            </a:r>
            <a:r>
              <a:rPr lang="en-US" noProof="0" dirty="0"/>
              <a:t>Software Security</a:t>
            </a:r>
          </a:p>
        </p:txBody>
      </p:sp>
    </p:spTree>
    <p:extLst>
      <p:ext uri="{BB962C8B-B14F-4D97-AF65-F5344CB8AC3E}">
        <p14:creationId xmlns:p14="http://schemas.microsoft.com/office/powerpoint/2010/main" val="192653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Adam </a:t>
            </a:r>
            <a:r>
              <a:rPr lang="fr-FR" dirty="0" err="1"/>
              <a:t>Doupé</a:t>
            </a:r>
            <a:r>
              <a:rPr lang="fr-FR" dirty="0"/>
              <a:t>, </a:t>
            </a:r>
            <a:r>
              <a:rPr lang="en-US" noProof="0" dirty="0"/>
              <a:t>Software Security</a:t>
            </a:r>
          </a:p>
        </p:txBody>
      </p:sp>
    </p:spTree>
    <p:extLst>
      <p:ext uri="{BB962C8B-B14F-4D97-AF65-F5344CB8AC3E}">
        <p14:creationId xmlns:p14="http://schemas.microsoft.com/office/powerpoint/2010/main" val="28143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Adam </a:t>
            </a:r>
            <a:r>
              <a:rPr lang="fr-FR" dirty="0" err="1"/>
              <a:t>Doupé</a:t>
            </a:r>
            <a:r>
              <a:rPr lang="fr-FR" dirty="0"/>
              <a:t>, </a:t>
            </a:r>
            <a:r>
              <a:rPr lang="en-US" noProof="0" dirty="0"/>
              <a:t>Software Security</a:t>
            </a:r>
          </a:p>
        </p:txBody>
      </p:sp>
    </p:spTree>
    <p:extLst>
      <p:ext uri="{BB962C8B-B14F-4D97-AF65-F5344CB8AC3E}">
        <p14:creationId xmlns:p14="http://schemas.microsoft.com/office/powerpoint/2010/main" val="20050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Adam </a:t>
            </a:r>
            <a:r>
              <a:rPr lang="fr-FR" dirty="0" err="1"/>
              <a:t>Doupé</a:t>
            </a:r>
            <a:r>
              <a:rPr lang="fr-FR" dirty="0"/>
              <a:t>, </a:t>
            </a:r>
            <a:r>
              <a:rPr lang="en-US" noProof="0" dirty="0"/>
              <a:t>Software Security</a:t>
            </a:r>
          </a:p>
        </p:txBody>
      </p:sp>
    </p:spTree>
    <p:extLst>
      <p:ext uri="{BB962C8B-B14F-4D97-AF65-F5344CB8AC3E}">
        <p14:creationId xmlns:p14="http://schemas.microsoft.com/office/powerpoint/2010/main" val="60899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Adam </a:t>
            </a:r>
            <a:r>
              <a:rPr lang="fr-FR" dirty="0" err="1"/>
              <a:t>Doupé</a:t>
            </a:r>
            <a:r>
              <a:rPr lang="fr-FR" dirty="0"/>
              <a:t>, </a:t>
            </a:r>
            <a:r>
              <a:rPr lang="en-US" noProof="0" dirty="0"/>
              <a:t>Software Security</a:t>
            </a:r>
          </a:p>
        </p:txBody>
      </p:sp>
    </p:spTree>
    <p:extLst>
      <p:ext uri="{BB962C8B-B14F-4D97-AF65-F5344CB8AC3E}">
        <p14:creationId xmlns:p14="http://schemas.microsoft.com/office/powerpoint/2010/main" val="8615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Adam </a:t>
            </a:r>
            <a:r>
              <a:rPr lang="fr-FR" dirty="0" err="1"/>
              <a:t>Doupé</a:t>
            </a:r>
            <a:r>
              <a:rPr lang="fr-FR" dirty="0"/>
              <a:t>, </a:t>
            </a:r>
            <a:r>
              <a:rPr lang="en-US" noProof="0" dirty="0"/>
              <a:t>Software Security</a:t>
            </a:r>
          </a:p>
        </p:txBody>
      </p:sp>
    </p:spTree>
    <p:extLst>
      <p:ext uri="{BB962C8B-B14F-4D97-AF65-F5344CB8AC3E}">
        <p14:creationId xmlns:p14="http://schemas.microsoft.com/office/powerpoint/2010/main" val="40942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Adam </a:t>
            </a:r>
            <a:r>
              <a:rPr lang="fr-FR" dirty="0" err="1"/>
              <a:t>Doupé</a:t>
            </a:r>
            <a:r>
              <a:rPr lang="fr-FR" dirty="0"/>
              <a:t>, </a:t>
            </a:r>
            <a:r>
              <a:rPr lang="en-US" noProof="0" dirty="0"/>
              <a:t>Software Security</a:t>
            </a:r>
          </a:p>
        </p:txBody>
      </p:sp>
    </p:spTree>
    <p:extLst>
      <p:ext uri="{BB962C8B-B14F-4D97-AF65-F5344CB8AC3E}">
        <p14:creationId xmlns:p14="http://schemas.microsoft.com/office/powerpoint/2010/main" val="14413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Adam Doupé, </a:t>
            </a:r>
            <a:r>
              <a:rPr lang="en-US" noProof="0" dirty="0"/>
              <a:t>Information Assurance</a:t>
            </a:r>
          </a:p>
        </p:txBody>
      </p:sp>
      <p:pic>
        <p:nvPicPr>
          <p:cNvPr id="7" name="Picture 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300" y="6356353"/>
            <a:ext cx="444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Web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59281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/>
              <a:t>CSE 365 </a:t>
            </a:r>
            <a:r>
              <a:rPr lang="en-US" dirty="0"/>
              <a:t>– Information Assurance</a:t>
            </a:r>
          </a:p>
          <a:p>
            <a:r>
              <a:rPr lang="en-US" dirty="0"/>
              <a:t>Fall 2023</a:t>
            </a:r>
          </a:p>
          <a:p>
            <a:endParaRPr lang="en-US" noProof="0" dirty="0"/>
          </a:p>
          <a:p>
            <a:r>
              <a:rPr lang="en-US" dirty="0"/>
              <a:t>Adam </a:t>
            </a:r>
            <a:r>
              <a:rPr lang="en-US" dirty="0" err="1"/>
              <a:t>Doupé</a:t>
            </a:r>
            <a:br>
              <a:rPr lang="en-US" dirty="0"/>
            </a:br>
            <a:r>
              <a:rPr lang="en-US" dirty="0" err="1"/>
              <a:t>Jaejong</a:t>
            </a:r>
            <a:r>
              <a:rPr lang="en-US" dirty="0"/>
              <a:t> </a:t>
            </a:r>
            <a:r>
              <a:rPr lang="en-US" dirty="0" err="1"/>
              <a:t>Baek</a:t>
            </a:r>
            <a:endParaRPr lang="en-US" dirty="0"/>
          </a:p>
          <a:p>
            <a:r>
              <a:rPr lang="en-US" i="1" noProof="0" dirty="0"/>
              <a:t>Arizona State University</a:t>
            </a:r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Content of some slides provided by Giovanni Vigna of UCSB, with approval</a:t>
            </a:r>
          </a:p>
        </p:txBody>
      </p:sp>
    </p:spTree>
    <p:extLst>
      <p:ext uri="{BB962C8B-B14F-4D97-AF65-F5344CB8AC3E}">
        <p14:creationId xmlns:p14="http://schemas.microsoft.com/office/powerpoint/2010/main" val="81389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857835"/>
              </p:ext>
            </p:extLst>
          </p:nvPr>
        </p:nvGraphicFramePr>
        <p:xfrm>
          <a:off x="457200" y="362877"/>
          <a:ext cx="8229600" cy="576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032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Uniform Resource Identifier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Essential meta-data to reach/find a resource</a:t>
            </a:r>
          </a:p>
          <a:p>
            <a:r>
              <a:rPr lang="en-US" noProof="0"/>
              <a:t>Answers the following questions:</a:t>
            </a:r>
          </a:p>
          <a:p>
            <a:pPr lvl="1"/>
            <a:r>
              <a:rPr lang="en-US" noProof="0"/>
              <a:t>Which server has it?</a:t>
            </a:r>
          </a:p>
          <a:p>
            <a:pPr lvl="1"/>
            <a:r>
              <a:rPr lang="en-US" noProof="0"/>
              <a:t>How do I ask?</a:t>
            </a:r>
          </a:p>
          <a:p>
            <a:pPr lvl="1"/>
            <a:r>
              <a:rPr lang="en-US" noProof="0"/>
              <a:t>How can the server locate the resource?</a:t>
            </a:r>
          </a:p>
          <a:p>
            <a:r>
              <a:rPr lang="en-US" noProof="0"/>
              <a:t>Latest definition in RFC 3986 (January 2005)</a:t>
            </a:r>
          </a:p>
        </p:txBody>
      </p:sp>
    </p:spTree>
    <p:extLst>
      <p:ext uri="{BB962C8B-B14F-4D97-AF65-F5344CB8AC3E}">
        <p14:creationId xmlns:p14="http://schemas.microsoft.com/office/powerpoint/2010/main" val="357245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/>
              <a:t>URI – Syntax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noProof="0">
                <a:latin typeface="Consolas"/>
                <a:cs typeface="Consolas"/>
              </a:rPr>
              <a:t>&lt;scheme&gt;:&lt;authority&gt;/&lt;path&gt;?&lt;query&gt;#&lt;fragment&gt;</a:t>
            </a:r>
          </a:p>
          <a:p>
            <a:pPr marL="0" indent="0">
              <a:buNone/>
            </a:pPr>
            <a:endParaRPr lang="en-US" sz="2400" noProof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400" noProof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559155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URI –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&lt;scheme&gt;:&lt;authority&gt;/&lt;path&gt;?&lt;query&gt;#&lt;fragment&gt;</a:t>
            </a:r>
          </a:p>
          <a:p>
            <a:endParaRPr lang="en-US" noProof="0"/>
          </a:p>
          <a:p>
            <a:r>
              <a:rPr lang="en-US" noProof="0"/>
              <a:t>scheme</a:t>
            </a:r>
          </a:p>
          <a:p>
            <a:pPr lvl="1"/>
            <a:r>
              <a:rPr lang="en-US" noProof="0"/>
              <a:t>The protocol to use to request the resource</a:t>
            </a:r>
          </a:p>
          <a:p>
            <a:r>
              <a:rPr lang="en-US" noProof="0"/>
              <a:t>authority</a:t>
            </a:r>
          </a:p>
          <a:p>
            <a:pPr lvl="1"/>
            <a:r>
              <a:rPr lang="en-US" noProof="0"/>
              <a:t>The entity that controls the interpretation of the rest of the URI</a:t>
            </a:r>
          </a:p>
          <a:p>
            <a:pPr lvl="1"/>
            <a:r>
              <a:rPr lang="en-US" noProof="0"/>
              <a:t>Usually a server name</a:t>
            </a:r>
          </a:p>
          <a:p>
            <a:pPr lvl="2"/>
            <a:r>
              <a:rPr lang="en-US" noProof="0"/>
              <a:t>&lt;username&gt;@&lt;host&gt;:&lt;port&gt;</a:t>
            </a:r>
          </a:p>
          <a:p>
            <a:r>
              <a:rPr lang="en-US" noProof="0"/>
              <a:t>path</a:t>
            </a:r>
          </a:p>
          <a:p>
            <a:pPr lvl="1"/>
            <a:r>
              <a:rPr lang="en-US" noProof="0"/>
              <a:t>Usually a hierarchical pathname composed of “/” separated strings</a:t>
            </a:r>
          </a:p>
          <a:p>
            <a:r>
              <a:rPr lang="en-US" noProof="0"/>
              <a:t>query</a:t>
            </a:r>
          </a:p>
          <a:p>
            <a:pPr lvl="1"/>
            <a:r>
              <a:rPr lang="en-US" noProof="0"/>
              <a:t>Used to pass non-hierarchical data</a:t>
            </a:r>
          </a:p>
          <a:p>
            <a:r>
              <a:rPr lang="en-US" noProof="0"/>
              <a:t>fragment</a:t>
            </a:r>
          </a:p>
          <a:p>
            <a:pPr lvl="1"/>
            <a:r>
              <a:rPr lang="en-US" noProof="0"/>
              <a:t>Used to identify a subsection or subresource of the resource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13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/>
              <a:t>URI – Syntax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noProof="0">
                <a:latin typeface="Consolas"/>
                <a:cs typeface="Consolas"/>
              </a:rPr>
              <a:t>&lt;scheme&gt;:&lt;authority&gt;/&lt;path&gt;?&lt;query&gt;#&lt;fragment&gt;</a:t>
            </a:r>
          </a:p>
          <a:p>
            <a:pPr marL="0" indent="0">
              <a:buNone/>
            </a:pPr>
            <a:endParaRPr lang="en-US" sz="2400" noProof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noProof="0">
                <a:latin typeface="Consolas"/>
                <a:cs typeface="Consolas"/>
              </a:rPr>
              <a:t>Examples:</a:t>
            </a:r>
          </a:p>
          <a:p>
            <a:pPr marL="0" indent="0">
              <a:buNone/>
            </a:pPr>
            <a:r>
              <a:rPr lang="en-US" sz="2400" noProof="0">
                <a:latin typeface="Consolas"/>
                <a:cs typeface="Consolas"/>
              </a:rPr>
              <a:t>foo://example.com:8042/over/there?test=bar#nose</a:t>
            </a:r>
          </a:p>
          <a:p>
            <a:pPr marL="0" indent="0">
              <a:buNone/>
            </a:pPr>
            <a:endParaRPr lang="en-US" sz="2400" noProof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noProof="0">
                <a:latin typeface="Consolas"/>
                <a:cs typeface="Consolas"/>
              </a:rPr>
              <a:t>ftp://ftp.ietf.org/rfc/rfc1808.txt</a:t>
            </a:r>
          </a:p>
          <a:p>
            <a:pPr marL="0" indent="0">
              <a:buNone/>
            </a:pPr>
            <a:endParaRPr lang="en-US" sz="2400" noProof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noProof="0">
                <a:latin typeface="Consolas"/>
                <a:cs typeface="Consolas"/>
              </a:rPr>
              <a:t>mailto:doupe@asu.edu</a:t>
            </a:r>
          </a:p>
          <a:p>
            <a:pPr marL="0" indent="0">
              <a:buNone/>
            </a:pPr>
            <a:endParaRPr lang="en-US" sz="2400" noProof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noProof="0">
                <a:latin typeface="Consolas"/>
                <a:cs typeface="Consolas"/>
              </a:rPr>
              <a:t>https://example.com/test/example:1.html?/adam</a:t>
            </a:r>
          </a:p>
          <a:p>
            <a:pPr marL="0" indent="0">
              <a:buNone/>
            </a:pPr>
            <a:endParaRPr lang="en-US" sz="2400" noProof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91506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URI – Reserved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0078"/>
            <a:ext cx="410607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:</a:t>
            </a:r>
          </a:p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/</a:t>
            </a:r>
          </a:p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?</a:t>
            </a:r>
          </a:p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#</a:t>
            </a:r>
          </a:p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[</a:t>
            </a:r>
          </a:p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]</a:t>
            </a:r>
          </a:p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@</a:t>
            </a:r>
          </a:p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!</a:t>
            </a:r>
          </a:p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$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63278" y="1650078"/>
            <a:ext cx="410607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latin typeface="Consolas"/>
                <a:cs typeface="Consolas"/>
              </a:rPr>
              <a:t>&amp;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Consolas"/>
                <a:cs typeface="Consolas"/>
              </a:rPr>
              <a:t>‘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Consolas"/>
                <a:cs typeface="Consolas"/>
              </a:rPr>
              <a:t>(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Consolas"/>
                <a:cs typeface="Consolas"/>
              </a:rPr>
              <a:t>)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Consolas"/>
                <a:cs typeface="Consolas"/>
              </a:rPr>
              <a:t>*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Consolas"/>
                <a:cs typeface="Consolas"/>
              </a:rPr>
              <a:t>+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Consolas"/>
                <a:cs typeface="Consolas"/>
              </a:rPr>
              <a:t>,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Consolas"/>
                <a:cs typeface="Consolas"/>
              </a:rPr>
              <a:t>;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Consolas"/>
                <a:cs typeface="Consolas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816211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URI – Percent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Must be used to encode anything that is </a:t>
            </a:r>
            <a:r>
              <a:rPr lang="en-US" b="1" noProof="0"/>
              <a:t>not</a:t>
            </a:r>
            <a:r>
              <a:rPr lang="en-US" noProof="0"/>
              <a:t> of the following:</a:t>
            </a:r>
            <a:br>
              <a:rPr lang="en-US" noProof="0"/>
            </a:br>
            <a:r>
              <a:rPr lang="en-US" noProof="0"/>
              <a:t>Alpha [</a:t>
            </a:r>
            <a:r>
              <a:rPr lang="en-US" noProof="0">
                <a:latin typeface="Consolas"/>
                <a:cs typeface="Consolas"/>
              </a:rPr>
              <a:t>a-zA-Z</a:t>
            </a:r>
            <a:r>
              <a:rPr lang="en-US" noProof="0"/>
              <a:t>]</a:t>
            </a:r>
            <a:br>
              <a:rPr lang="en-US" noProof="0"/>
            </a:br>
            <a:r>
              <a:rPr lang="en-US" noProof="0"/>
              <a:t>Digit [</a:t>
            </a:r>
            <a:r>
              <a:rPr lang="en-US" noProof="0">
                <a:latin typeface="Consolas"/>
                <a:cs typeface="Consolas"/>
              </a:rPr>
              <a:t>0-9</a:t>
            </a:r>
            <a:r>
              <a:rPr lang="en-US" noProof="0"/>
              <a:t>]</a:t>
            </a:r>
            <a:br>
              <a:rPr lang="en-US" noProof="0"/>
            </a:br>
            <a:r>
              <a:rPr lang="en-US" noProof="0">
                <a:latin typeface="Consolas"/>
                <a:cs typeface="Consolas"/>
              </a:rPr>
              <a:t>- </a:t>
            </a:r>
            <a:br>
              <a:rPr lang="en-US" noProof="0">
                <a:latin typeface="Consolas"/>
                <a:cs typeface="Consolas"/>
              </a:rPr>
            </a:br>
            <a:r>
              <a:rPr lang="en-US" noProof="0">
                <a:latin typeface="Consolas"/>
                <a:cs typeface="Consolas"/>
              </a:rPr>
              <a:t>. </a:t>
            </a:r>
            <a:br>
              <a:rPr lang="en-US" noProof="0">
                <a:latin typeface="Consolas"/>
                <a:cs typeface="Consolas"/>
              </a:rPr>
            </a:br>
            <a:r>
              <a:rPr lang="en-US" noProof="0">
                <a:latin typeface="Consolas"/>
                <a:cs typeface="Consolas"/>
              </a:rPr>
              <a:t>_ </a:t>
            </a:r>
            <a:br>
              <a:rPr lang="en-US" noProof="0">
                <a:latin typeface="Consolas"/>
                <a:cs typeface="Consolas"/>
              </a:rPr>
            </a:br>
            <a:r>
              <a:rPr lang="en-US" noProof="0">
                <a:latin typeface="Consolas"/>
                <a:cs typeface="Consolas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351203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URI – Percent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noProof="0"/>
              <a:t>Encode a byte outside the range with percent sign (%) followed by hexadecimal representation of byte</a:t>
            </a:r>
          </a:p>
          <a:p>
            <a:pPr lvl="1"/>
            <a:r>
              <a:rPr lang="en-US" noProof="0"/>
              <a:t>&amp; -&gt; %26</a:t>
            </a:r>
          </a:p>
          <a:p>
            <a:pPr lvl="1"/>
            <a:r>
              <a:rPr lang="en-US" noProof="0"/>
              <a:t>% -&gt; %25</a:t>
            </a:r>
          </a:p>
          <a:p>
            <a:pPr lvl="1"/>
            <a:r>
              <a:rPr lang="en-US" noProof="0"/>
              <a:t>&lt;space&gt; -&gt; %20</a:t>
            </a:r>
          </a:p>
          <a:p>
            <a:pPr lvl="1"/>
            <a:r>
              <a:rPr lang="en-US" noProof="0"/>
              <a:t>…</a:t>
            </a:r>
          </a:p>
          <a:p>
            <a:r>
              <a:rPr lang="en-US" noProof="0"/>
              <a:t>Let’s fix our previous example:</a:t>
            </a:r>
          </a:p>
          <a:p>
            <a:pPr lvl="1"/>
            <a:r>
              <a:rPr lang="en-US" noProof="0">
                <a:latin typeface="Consolas"/>
                <a:cs typeface="Consolas"/>
              </a:rPr>
              <a:t>https://example.com/test/example:1.html?/adam</a:t>
            </a:r>
            <a:endParaRPr lang="en-US" noProof="0"/>
          </a:p>
          <a:p>
            <a:pPr lvl="1"/>
            <a:r>
              <a:rPr lang="en-US" noProof="0">
                <a:latin typeface="Consolas"/>
                <a:cs typeface="Consolas"/>
              </a:rPr>
              <a:t>https://example.com/test/example%3A1.html?%2Fadam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7945" y="2592579"/>
            <a:ext cx="644386" cy="3988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9925" y="2991437"/>
            <a:ext cx="644386" cy="3988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87490" y="3390295"/>
            <a:ext cx="644386" cy="3988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1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URI – Absolute vs. Relative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noProof="0" dirty="0"/>
              <a:t>URI can specify the absolute location of the resource</a:t>
            </a:r>
          </a:p>
          <a:p>
            <a:pPr lvl="1"/>
            <a:r>
              <a:rPr lang="en-US" noProof="0" dirty="0">
                <a:latin typeface="Consolas"/>
                <a:cs typeface="Consolas"/>
              </a:rPr>
              <a:t>https://</a:t>
            </a:r>
            <a:r>
              <a:rPr lang="en-US" noProof="0" dirty="0" err="1">
                <a:latin typeface="Consolas"/>
                <a:cs typeface="Consolas"/>
              </a:rPr>
              <a:t>example.com</a:t>
            </a:r>
            <a:r>
              <a:rPr lang="en-US" noProof="0" dirty="0">
                <a:latin typeface="Consolas"/>
                <a:cs typeface="Consolas"/>
              </a:rPr>
              <a:t>/test/</a:t>
            </a:r>
            <a:r>
              <a:rPr lang="en-US" noProof="0" dirty="0" err="1">
                <a:latin typeface="Consolas"/>
                <a:cs typeface="Consolas"/>
              </a:rPr>
              <a:t>help.html</a:t>
            </a:r>
            <a:endParaRPr lang="en-US" noProof="0" dirty="0"/>
          </a:p>
          <a:p>
            <a:r>
              <a:rPr lang="en-US" noProof="0" dirty="0"/>
              <a:t>Or the URI can specify a location relative to the current resource</a:t>
            </a:r>
          </a:p>
          <a:p>
            <a:pPr lvl="1"/>
            <a:r>
              <a:rPr lang="en-US" noProof="0" dirty="0"/>
              <a:t>//</a:t>
            </a:r>
            <a:r>
              <a:rPr lang="en-US" noProof="0" dirty="0" err="1"/>
              <a:t>example.com</a:t>
            </a:r>
            <a:r>
              <a:rPr lang="en-US" noProof="0" dirty="0"/>
              <a:t>/example/</a:t>
            </a:r>
            <a:r>
              <a:rPr lang="en-US" noProof="0" dirty="0" err="1"/>
              <a:t>demo.html</a:t>
            </a:r>
            <a:endParaRPr lang="en-US" noProof="0" dirty="0"/>
          </a:p>
          <a:p>
            <a:pPr lvl="2"/>
            <a:r>
              <a:rPr lang="en-US" noProof="0" dirty="0"/>
              <a:t>Relative to the current network-path (scheme)</a:t>
            </a:r>
          </a:p>
          <a:p>
            <a:pPr lvl="1"/>
            <a:r>
              <a:rPr lang="en-US" noProof="0" dirty="0"/>
              <a:t>/test/</a:t>
            </a:r>
            <a:r>
              <a:rPr lang="en-US" noProof="0" dirty="0" err="1"/>
              <a:t>help.html</a:t>
            </a:r>
            <a:endParaRPr lang="en-US" noProof="0" dirty="0"/>
          </a:p>
          <a:p>
            <a:pPr lvl="2"/>
            <a:r>
              <a:rPr lang="en-US" noProof="0" dirty="0"/>
              <a:t>Relative to the current authority</a:t>
            </a:r>
          </a:p>
          <a:p>
            <a:pPr lvl="1"/>
            <a:r>
              <a:rPr lang="en-US" noProof="0" dirty="0"/>
              <a:t>../../</a:t>
            </a:r>
            <a:r>
              <a:rPr lang="en-US" noProof="0" dirty="0" err="1"/>
              <a:t>people.html</a:t>
            </a:r>
            <a:endParaRPr lang="en-US" noProof="0" dirty="0"/>
          </a:p>
          <a:p>
            <a:pPr lvl="2"/>
            <a:r>
              <a:rPr lang="en-US" noProof="0" dirty="0"/>
              <a:t>Relative to the current authority and path</a:t>
            </a:r>
          </a:p>
          <a:p>
            <a:r>
              <a:rPr lang="en-US" noProof="0" dirty="0"/>
              <a:t>Context important in all cases</a:t>
            </a:r>
          </a:p>
          <a:p>
            <a:pPr lvl="1"/>
            <a:r>
              <a:rPr lang="en-US" noProof="0" dirty="0"/>
              <a:t>http://localhost:8080/test</a:t>
            </a:r>
          </a:p>
        </p:txBody>
      </p:sp>
    </p:spTree>
    <p:extLst>
      <p:ext uri="{BB962C8B-B14F-4D97-AF65-F5344CB8AC3E}">
        <p14:creationId xmlns:p14="http://schemas.microsoft.com/office/powerpoint/2010/main" val="290475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Hypertext Transport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/>
              <a:t>Protocol for how a web client can request a resource from a web server</a:t>
            </a:r>
          </a:p>
          <a:p>
            <a:r>
              <a:rPr lang="en-US" noProof="0"/>
              <a:t>Based on TCP, uses port 80 by default</a:t>
            </a:r>
          </a:p>
          <a:p>
            <a:r>
              <a:rPr lang="en-US" noProof="0"/>
              <a:t>Version 1.0</a:t>
            </a:r>
          </a:p>
          <a:p>
            <a:pPr lvl="1"/>
            <a:r>
              <a:rPr lang="en-US" noProof="0"/>
              <a:t>Defined in RFC 1945 (May 1996)</a:t>
            </a:r>
          </a:p>
          <a:p>
            <a:r>
              <a:rPr lang="en-US" noProof="0"/>
              <a:t>Version 1.1</a:t>
            </a:r>
          </a:p>
          <a:p>
            <a:pPr lvl="1"/>
            <a:r>
              <a:rPr lang="en-US" noProof="0"/>
              <a:t>Defined in RFC 2616 (June 1999)</a:t>
            </a:r>
          </a:p>
          <a:p>
            <a:r>
              <a:rPr lang="en-US" noProof="0"/>
              <a:t>Version 2.0</a:t>
            </a:r>
          </a:p>
          <a:p>
            <a:pPr lvl="1"/>
            <a:r>
              <a:rPr lang="en-US" noProof="0"/>
              <a:t>Based on SPDY, still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276131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6" name="Content Placeholder 4" descr="first_www_browser_9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40" r="-16840"/>
          <a:stretch>
            <a:fillRect/>
          </a:stretch>
        </p:blipFill>
        <p:spPr>
          <a:xfrm>
            <a:off x="-774700" y="231532"/>
            <a:ext cx="10617200" cy="583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15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HTTP –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Client</a:t>
            </a:r>
          </a:p>
          <a:p>
            <a:pPr lvl="1"/>
            <a:r>
              <a:rPr lang="en-US" noProof="0"/>
              <a:t>Opens TCP connection to the server</a:t>
            </a:r>
          </a:p>
          <a:p>
            <a:pPr lvl="1"/>
            <a:r>
              <a:rPr lang="en-US" noProof="0"/>
              <a:t>Sends request to the server</a:t>
            </a:r>
          </a:p>
          <a:p>
            <a:r>
              <a:rPr lang="en-US" noProof="0"/>
              <a:t>Server</a:t>
            </a:r>
          </a:p>
          <a:p>
            <a:pPr lvl="1"/>
            <a:r>
              <a:rPr lang="en-US" noProof="0"/>
              <a:t>Listens for incoming TCP connections</a:t>
            </a:r>
          </a:p>
          <a:p>
            <a:pPr lvl="1"/>
            <a:r>
              <a:rPr lang="en-US" noProof="0"/>
              <a:t>Reads request</a:t>
            </a:r>
          </a:p>
          <a:p>
            <a:pPr lvl="1"/>
            <a:r>
              <a:rPr lang="en-US" noProof="0"/>
              <a:t>Sends response</a:t>
            </a:r>
          </a:p>
        </p:txBody>
      </p:sp>
    </p:spTree>
    <p:extLst>
      <p:ext uri="{BB962C8B-B14F-4D97-AF65-F5344CB8AC3E}">
        <p14:creationId xmlns:p14="http://schemas.microsoft.com/office/powerpoint/2010/main" val="357645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HTTP – Overview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372" y="2577715"/>
            <a:ext cx="1817428" cy="1817428"/>
          </a:xfrm>
          <a:prstGeom prst="rect">
            <a:avLst/>
          </a:prstGeom>
        </p:spPr>
      </p:pic>
      <p:pic>
        <p:nvPicPr>
          <p:cNvPr id="6" name="Picture 5" descr="skd18825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0" y="2853249"/>
            <a:ext cx="2106285" cy="1805139"/>
          </a:xfrm>
          <a:prstGeom prst="rect">
            <a:avLst/>
          </a:prstGeom>
        </p:spPr>
      </p:pic>
      <p:pic>
        <p:nvPicPr>
          <p:cNvPr id="7" name="Picture 6" descr="firef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9" y="3001135"/>
            <a:ext cx="810980" cy="7204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623186" y="3009767"/>
            <a:ext cx="524618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623187" y="3383737"/>
            <a:ext cx="5246185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45045" y="2528279"/>
            <a:ext cx="220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/>
                <a:cs typeface="Consolas"/>
              </a:rPr>
              <a:t>HTTP Request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4130" y="3490722"/>
            <a:ext cx="235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/>
                <a:cs typeface="Consolas"/>
              </a:rPr>
              <a:t>HTTP Response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6846" y="4427555"/>
            <a:ext cx="18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/>
                <a:cs typeface="Consolas"/>
              </a:rPr>
              <a:t>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4579955"/>
            <a:ext cx="18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/>
                <a:cs typeface="Consolas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2121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HTTP – Overview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372" y="2577715"/>
            <a:ext cx="1817428" cy="18174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6930" y="2853249"/>
            <a:ext cx="2106285" cy="1805139"/>
            <a:chOff x="356930" y="2853249"/>
            <a:chExt cx="2106285" cy="1805139"/>
          </a:xfrm>
        </p:grpSpPr>
        <p:pic>
          <p:nvPicPr>
            <p:cNvPr id="6" name="Picture 5" descr="skd188256sdc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30" y="2853249"/>
              <a:ext cx="2106285" cy="1805139"/>
            </a:xfrm>
            <a:prstGeom prst="rect">
              <a:avLst/>
            </a:prstGeom>
          </p:spPr>
        </p:pic>
        <p:pic>
          <p:nvPicPr>
            <p:cNvPr id="7" name="Picture 6" descr="firefox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09" y="3001135"/>
              <a:ext cx="810980" cy="72042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424" y="4220585"/>
            <a:ext cx="1817428" cy="18174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63215" y="5807180"/>
            <a:ext cx="18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/>
                <a:cs typeface="Consolas"/>
              </a:rPr>
              <a:t>Firewall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4150" y="4395143"/>
            <a:ext cx="1371600" cy="1371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92732" y="5991068"/>
            <a:ext cx="18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/>
                <a:cs typeface="Consolas"/>
              </a:rPr>
              <a:t>Proxy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76846" y="4427555"/>
            <a:ext cx="18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/>
                <a:cs typeface="Consolas"/>
              </a:rPr>
              <a:t>Server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4579955"/>
            <a:ext cx="18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/>
                <a:cs typeface="Consolas"/>
              </a:rPr>
              <a:t>Client</a:t>
            </a:r>
          </a:p>
        </p:txBody>
      </p:sp>
      <p:sp>
        <p:nvSpPr>
          <p:cNvPr id="5" name="Oval 4"/>
          <p:cNvSpPr/>
          <p:nvPr/>
        </p:nvSpPr>
        <p:spPr>
          <a:xfrm>
            <a:off x="5895243" y="5113589"/>
            <a:ext cx="1605595" cy="87747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Cache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88558" y="4220585"/>
            <a:ext cx="766154" cy="52372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99350" y="5041620"/>
            <a:ext cx="1037074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392815" y="3721555"/>
            <a:ext cx="660003" cy="93683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408778" y="4134772"/>
            <a:ext cx="660003" cy="93683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999351" y="5351049"/>
            <a:ext cx="1037073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768451" y="4431138"/>
            <a:ext cx="907840" cy="64046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965654" y="3347512"/>
            <a:ext cx="881513" cy="48175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42432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5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An HTTP request consists of:</a:t>
            </a:r>
          </a:p>
          <a:p>
            <a:pPr lvl="1"/>
            <a:r>
              <a:rPr lang="en-US" noProof="0"/>
              <a:t>method</a:t>
            </a:r>
          </a:p>
          <a:p>
            <a:pPr lvl="1"/>
            <a:r>
              <a:rPr lang="en-US" noProof="0"/>
              <a:t>resource (derived from the URI)</a:t>
            </a:r>
          </a:p>
          <a:p>
            <a:pPr lvl="1"/>
            <a:r>
              <a:rPr lang="en-US" noProof="0"/>
              <a:t>protocol version</a:t>
            </a:r>
          </a:p>
          <a:p>
            <a:pPr lvl="1"/>
            <a:r>
              <a:rPr lang="en-US" noProof="0"/>
              <a:t>client information</a:t>
            </a:r>
          </a:p>
          <a:p>
            <a:pPr lvl="1"/>
            <a:r>
              <a:rPr lang="en-US" noProof="0"/>
              <a:t>body (optional)</a:t>
            </a:r>
          </a:p>
        </p:txBody>
      </p:sp>
    </p:spTree>
    <p:extLst>
      <p:ext uri="{BB962C8B-B14F-4D97-AF65-F5344CB8AC3E}">
        <p14:creationId xmlns:p14="http://schemas.microsoft.com/office/powerpoint/2010/main" val="256202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Requests –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Start line, followed by headers, followed by body</a:t>
            </a:r>
          </a:p>
          <a:p>
            <a:pPr lvl="1"/>
            <a:r>
              <a:rPr lang="en-US" noProof="0"/>
              <a:t>Each line separated by CRLF</a:t>
            </a:r>
          </a:p>
          <a:p>
            <a:r>
              <a:rPr lang="en-US" noProof="0"/>
              <a:t>Headers separated by body via empty line (just CRLF)</a:t>
            </a:r>
          </a:p>
        </p:txBody>
      </p:sp>
    </p:spTree>
    <p:extLst>
      <p:ext uri="{BB962C8B-B14F-4D97-AF65-F5344CB8AC3E}">
        <p14:creationId xmlns:p14="http://schemas.microsoft.com/office/powerpoint/2010/main" val="13605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Requests –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/>
              <a:t>The method that that client wants applied to the resource</a:t>
            </a:r>
          </a:p>
          <a:p>
            <a:r>
              <a:rPr lang="en-US" noProof="0"/>
              <a:t>Common methods</a:t>
            </a:r>
          </a:p>
          <a:p>
            <a:pPr lvl="2"/>
            <a:r>
              <a:rPr lang="en-US" noProof="0"/>
              <a:t>GET – Request transfer of the entity referred to by the URI</a:t>
            </a:r>
          </a:p>
          <a:p>
            <a:pPr lvl="2"/>
            <a:r>
              <a:rPr lang="en-US" noProof="0"/>
              <a:t>POST – Ask the server to process the included body as “data” associated with the resource identified by the URI</a:t>
            </a:r>
          </a:p>
          <a:p>
            <a:pPr lvl="2"/>
            <a:r>
              <a:rPr lang="en-US" noProof="0"/>
              <a:t>PUT – Request that the enclosed entity be stored under the supplied URI</a:t>
            </a:r>
          </a:p>
          <a:p>
            <a:pPr lvl="2"/>
            <a:r>
              <a:rPr lang="en-US" noProof="0"/>
              <a:t>HEAD – Identical to GET except server </a:t>
            </a:r>
            <a:r>
              <a:rPr lang="en-US" b="1" noProof="0"/>
              <a:t>must not </a:t>
            </a:r>
            <a:r>
              <a:rPr lang="en-US" noProof="0"/>
              <a:t>return a body</a:t>
            </a:r>
            <a:endParaRPr lang="en-US" b="1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16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Requests –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noProof="0"/>
              <a:t>OPTIONS – Request information about the communication options available on the request/response chain identified by the URL</a:t>
            </a:r>
          </a:p>
          <a:p>
            <a:r>
              <a:rPr lang="en-US" noProof="0"/>
              <a:t>DELETE – Request that the server delete the resource identified by the URI</a:t>
            </a:r>
          </a:p>
          <a:p>
            <a:r>
              <a:rPr lang="en-US" noProof="0"/>
              <a:t>TRACE – used to invoke a remote, application-layer loop-back of the request message and the server should reflect the message received back to the client as the body of the response</a:t>
            </a:r>
          </a:p>
          <a:p>
            <a:r>
              <a:rPr lang="en-US" noProof="0"/>
              <a:t>CONNECT – used with proxies</a:t>
            </a:r>
          </a:p>
          <a:p>
            <a:r>
              <a:rPr lang="en-US" noProof="0"/>
              <a:t>… </a:t>
            </a:r>
          </a:p>
          <a:p>
            <a:pPr lvl="1"/>
            <a:r>
              <a:rPr lang="en-US" noProof="0"/>
              <a:t>A webserver can define arbitrary extension methods</a:t>
            </a:r>
          </a:p>
        </p:txBody>
      </p:sp>
    </p:spTree>
    <p:extLst>
      <p:ext uri="{BB962C8B-B14F-4D97-AF65-F5344CB8AC3E}">
        <p14:creationId xmlns:p14="http://schemas.microsoft.com/office/powerpoint/2010/main" val="194692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Requests –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GET / HTTP/1.1</a:t>
            </a:r>
          </a:p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User-Agent: curl/7.37.1</a:t>
            </a:r>
          </a:p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Host: www.google.com</a:t>
            </a:r>
          </a:p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Accept: */*</a:t>
            </a:r>
          </a:p>
          <a:p>
            <a:pPr marL="0" indent="0">
              <a:buNone/>
            </a:pPr>
            <a:endParaRPr lang="en-US" noProof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noProof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93388"/>
            <a:ext cx="839757" cy="468384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50997" y="1693388"/>
            <a:ext cx="387285" cy="468384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7633" y="1693388"/>
            <a:ext cx="1919132" cy="468384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99" y="2278144"/>
            <a:ext cx="5253015" cy="468384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439372"/>
            <a:ext cx="2605061" cy="468384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199" y="2871181"/>
            <a:ext cx="4649571" cy="468384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5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Modern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GET / HTTP/1.1</a:t>
            </a:r>
          </a:p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Host: www.google.com</a:t>
            </a:r>
          </a:p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Accept-Encoding: deflate, gzip</a:t>
            </a:r>
          </a:p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Accept: text/html,application/xhtml+xml,application/xml;q=0.9,image/webp,*/*;q=0.8</a:t>
            </a:r>
          </a:p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User-Agent: Mozilla/5.0 (Macintosh; Intel Mac OS X 10_10_1) AppleWebKit/537.36 (KHTML, like Gecko) Chrome/39.0.2171.95 Safari/537.36</a:t>
            </a:r>
          </a:p>
          <a:p>
            <a:pPr marL="0" indent="0">
              <a:buNone/>
            </a:pPr>
            <a:endParaRPr lang="en-US" noProof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650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An HTTP response consists of:</a:t>
            </a:r>
          </a:p>
          <a:p>
            <a:pPr lvl="1"/>
            <a:r>
              <a:rPr lang="en-US" noProof="0"/>
              <a:t>protocol version</a:t>
            </a:r>
          </a:p>
          <a:p>
            <a:pPr lvl="1"/>
            <a:r>
              <a:rPr lang="en-US" noProof="0"/>
              <a:t>status code</a:t>
            </a:r>
          </a:p>
          <a:p>
            <a:pPr lvl="1"/>
            <a:r>
              <a:rPr lang="en-US" noProof="0"/>
              <a:t>short reason</a:t>
            </a:r>
          </a:p>
          <a:p>
            <a:pPr lvl="1"/>
            <a:r>
              <a:rPr lang="en-US" noProof="0"/>
              <a:t>headers</a:t>
            </a:r>
          </a:p>
          <a:p>
            <a:pPr lvl="1"/>
            <a:r>
              <a:rPr lang="en-US" noProof="0"/>
              <a:t>body</a:t>
            </a:r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532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first_web_page_9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90" t="12052" r="-7742" b="4257"/>
          <a:stretch/>
        </p:blipFill>
        <p:spPr>
          <a:xfrm>
            <a:off x="-420317" y="749300"/>
            <a:ext cx="9776799" cy="53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78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Responses –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Status line, followed by headers, followed by body</a:t>
            </a:r>
          </a:p>
          <a:p>
            <a:pPr lvl="1"/>
            <a:r>
              <a:rPr lang="en-US" noProof="0"/>
              <a:t>Each line separated by CRLF</a:t>
            </a:r>
          </a:p>
          <a:p>
            <a:r>
              <a:rPr lang="en-US" noProof="0"/>
              <a:t>Headers separated by body via empty line (just CRLF)</a:t>
            </a:r>
          </a:p>
          <a:p>
            <a:r>
              <a:rPr lang="en-US" noProof="0"/>
              <a:t>Almost the same overall structure as request</a:t>
            </a:r>
          </a:p>
        </p:txBody>
      </p:sp>
    </p:spTree>
    <p:extLst>
      <p:ext uri="{BB962C8B-B14F-4D97-AF65-F5344CB8AC3E}">
        <p14:creationId xmlns:p14="http://schemas.microsoft.com/office/powerpoint/2010/main" val="36166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Responses – Status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/>
              <a:t>1XX – Informational: request received, continuing to process</a:t>
            </a:r>
          </a:p>
          <a:p>
            <a:r>
              <a:rPr lang="en-US" noProof="0"/>
              <a:t>2XX – Successful: request received, understood, and accepted</a:t>
            </a:r>
          </a:p>
          <a:p>
            <a:r>
              <a:rPr lang="en-US" noProof="0"/>
              <a:t>3XX – Redirection: user agent needs to take further action to fulfill the request</a:t>
            </a:r>
          </a:p>
          <a:p>
            <a:r>
              <a:rPr lang="en-US" noProof="0"/>
              <a:t>4XX – Client error: request cannot be fulfilled or error in request</a:t>
            </a:r>
          </a:p>
          <a:p>
            <a:r>
              <a:rPr lang="en-US" noProof="0"/>
              <a:t>5XX – Server error: the server is aware that it has erred or is incapable of performing the request</a:t>
            </a:r>
          </a:p>
        </p:txBody>
      </p:sp>
    </p:spTree>
    <p:extLst>
      <p:ext uri="{BB962C8B-B14F-4D97-AF65-F5344CB8AC3E}">
        <p14:creationId xmlns:p14="http://schemas.microsoft.com/office/powerpoint/2010/main" val="3168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Responses – Status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>
                <a:latin typeface="Consolas"/>
                <a:cs typeface="Consolas"/>
              </a:rPr>
              <a:t>"200"   ; OK</a:t>
            </a:r>
          </a:p>
          <a:p>
            <a:r>
              <a:rPr lang="en-US" noProof="0">
                <a:latin typeface="Consolas"/>
                <a:cs typeface="Consolas"/>
              </a:rPr>
              <a:t>"201"   ; Created</a:t>
            </a:r>
          </a:p>
          <a:p>
            <a:r>
              <a:rPr lang="en-US" noProof="0">
                <a:latin typeface="Consolas"/>
                <a:cs typeface="Consolas"/>
              </a:rPr>
              <a:t>"202"   ; Accepted</a:t>
            </a:r>
          </a:p>
          <a:p>
            <a:r>
              <a:rPr lang="en-US" noProof="0">
                <a:latin typeface="Consolas"/>
                <a:cs typeface="Consolas"/>
              </a:rPr>
              <a:t>"204"   ; No Content</a:t>
            </a:r>
          </a:p>
          <a:p>
            <a:r>
              <a:rPr lang="en-US" noProof="0">
                <a:latin typeface="Consolas"/>
                <a:cs typeface="Consolas"/>
              </a:rPr>
              <a:t>“301"   ; Moved Permanently</a:t>
            </a:r>
          </a:p>
          <a:p>
            <a:r>
              <a:rPr lang="en-US" noProof="0">
                <a:latin typeface="Consolas"/>
                <a:cs typeface="Consolas"/>
              </a:rPr>
              <a:t>"307"   ; Temporary Redirect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188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Responses – Status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>
                <a:latin typeface="Consolas"/>
                <a:cs typeface="Consolas"/>
              </a:rPr>
              <a:t>"400"   ; Bad Request</a:t>
            </a:r>
          </a:p>
          <a:p>
            <a:r>
              <a:rPr lang="en-US" noProof="0">
                <a:latin typeface="Consolas"/>
                <a:cs typeface="Consolas"/>
              </a:rPr>
              <a:t>"401"   ; Unauthorized</a:t>
            </a:r>
          </a:p>
          <a:p>
            <a:r>
              <a:rPr lang="en-US" noProof="0">
                <a:latin typeface="Consolas"/>
                <a:cs typeface="Consolas"/>
              </a:rPr>
              <a:t>"403"   ; Forbidden</a:t>
            </a:r>
          </a:p>
          <a:p>
            <a:r>
              <a:rPr lang="en-US" noProof="0">
                <a:latin typeface="Consolas"/>
                <a:cs typeface="Consolas"/>
              </a:rPr>
              <a:t>"404"   ; Not Found</a:t>
            </a:r>
          </a:p>
          <a:p>
            <a:r>
              <a:rPr lang="en-US" noProof="0">
                <a:latin typeface="Consolas"/>
                <a:cs typeface="Consolas"/>
              </a:rPr>
              <a:t>"500"   ; Internal Server Error</a:t>
            </a:r>
          </a:p>
          <a:p>
            <a:r>
              <a:rPr lang="en-US" noProof="0">
                <a:latin typeface="Consolas"/>
                <a:cs typeface="Consolas"/>
              </a:rPr>
              <a:t>"501"   ; Not Implemented</a:t>
            </a:r>
          </a:p>
          <a:p>
            <a:r>
              <a:rPr lang="en-US" noProof="0">
                <a:latin typeface="Consolas"/>
                <a:cs typeface="Consolas"/>
              </a:rPr>
              <a:t>"502"   ; Bad Gateway</a:t>
            </a:r>
          </a:p>
          <a:p>
            <a:r>
              <a:rPr lang="en-US" noProof="0">
                <a:latin typeface="Consolas"/>
                <a:cs typeface="Consolas"/>
              </a:rPr>
              <a:t>"503"   ; Service Unavailable</a:t>
            </a:r>
          </a:p>
          <a:p>
            <a:endParaRPr lang="en-US" noProof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73020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Requests –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GET / HTTP/1.1</a:t>
            </a:r>
          </a:p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User-Agent: curl/7.37.1</a:t>
            </a:r>
          </a:p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Host: www.google.com</a:t>
            </a:r>
          </a:p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Accept: */*</a:t>
            </a:r>
          </a:p>
          <a:p>
            <a:pPr marL="0" indent="0">
              <a:buNone/>
            </a:pPr>
            <a:endParaRPr lang="en-US" noProof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noProof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27735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Responses –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11"/>
            <a:ext cx="8229600" cy="489745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noProof="0"/>
              <a:t>HTTP/1.1 200 OK</a:t>
            </a:r>
          </a:p>
          <a:p>
            <a:pPr marL="0" indent="0">
              <a:buNone/>
            </a:pPr>
            <a:r>
              <a:rPr lang="en-US" noProof="0"/>
              <a:t>Date: Tue, 13 Jan 2015 03:57:26 GMT</a:t>
            </a:r>
          </a:p>
          <a:p>
            <a:pPr marL="0" indent="0">
              <a:buNone/>
            </a:pPr>
            <a:r>
              <a:rPr lang="en-US" noProof="0"/>
              <a:t>Expires: -1</a:t>
            </a:r>
          </a:p>
          <a:p>
            <a:pPr marL="0" indent="0">
              <a:buNone/>
            </a:pPr>
            <a:r>
              <a:rPr lang="en-US" noProof="0"/>
              <a:t>Cache-Control: private, max-age=0</a:t>
            </a:r>
          </a:p>
          <a:p>
            <a:pPr marL="0" indent="0">
              <a:buNone/>
            </a:pPr>
            <a:r>
              <a:rPr lang="en-US" noProof="0"/>
              <a:t>Content-Type: text/html; charset=ISO-8859-1</a:t>
            </a:r>
          </a:p>
          <a:p>
            <a:pPr marL="0" indent="0">
              <a:buNone/>
            </a:pPr>
            <a:r>
              <a:rPr lang="en-US" noProof="0"/>
              <a:t>Set-Cookie: … </a:t>
            </a:r>
          </a:p>
          <a:p>
            <a:pPr marL="0" indent="0">
              <a:buNone/>
            </a:pPr>
            <a:r>
              <a:rPr lang="en-US" noProof="0"/>
              <a:t>Server: gws</a:t>
            </a:r>
          </a:p>
          <a:p>
            <a:pPr marL="0" indent="0">
              <a:buNone/>
            </a:pPr>
            <a:r>
              <a:rPr lang="en-US" noProof="0"/>
              <a:t>X-XSS-Protection: 1; mode=block</a:t>
            </a:r>
          </a:p>
          <a:p>
            <a:pPr marL="0" indent="0">
              <a:buNone/>
            </a:pPr>
            <a:r>
              <a:rPr lang="en-US" noProof="0"/>
              <a:t>X-Frame-Options: SAMEORIGIN</a:t>
            </a:r>
          </a:p>
          <a:p>
            <a:pPr marL="0" indent="0">
              <a:buNone/>
            </a:pPr>
            <a:r>
              <a:rPr lang="en-US" noProof="0"/>
              <a:t>Alternate-Protocol: 80:quic,p=0.02</a:t>
            </a:r>
          </a:p>
          <a:p>
            <a:pPr marL="0" indent="0">
              <a:buNone/>
            </a:pPr>
            <a:r>
              <a:rPr lang="en-US" noProof="0"/>
              <a:t>Accept-Ranges: none</a:t>
            </a:r>
          </a:p>
          <a:p>
            <a:pPr marL="0" indent="0">
              <a:buNone/>
            </a:pPr>
            <a:r>
              <a:rPr lang="en-US" noProof="0"/>
              <a:t>Vary: Accept-Encoding</a:t>
            </a:r>
          </a:p>
          <a:p>
            <a:pPr marL="0" indent="0">
              <a:buNone/>
            </a:pPr>
            <a:r>
              <a:rPr lang="en-US" noProof="0"/>
              <a:t>Transfer-Encoding: chunked</a:t>
            </a:r>
          </a:p>
          <a:p>
            <a:pPr marL="0" indent="0">
              <a:buNone/>
            </a:pPr>
            <a:endParaRPr lang="en-US" noProof="0"/>
          </a:p>
          <a:p>
            <a:pPr marL="0" indent="0">
              <a:buNone/>
            </a:pPr>
            <a:r>
              <a:rPr lang="en-US" noProof="0"/>
              <a:t>&lt;!doctype html&gt;&lt;html itemscope="" itemtype="http://schema.org/WebPage" lang="en"&gt;&lt;head&gt;&lt;meta content="Search the world's information, including webpages, images, videos and more. Go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020" y="1214831"/>
            <a:ext cx="1964775" cy="31066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1620" y="1214831"/>
            <a:ext cx="1049007" cy="31066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0627" y="1214831"/>
            <a:ext cx="471903" cy="31066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2530" y="1214831"/>
            <a:ext cx="430265" cy="31066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1620" y="1769724"/>
            <a:ext cx="1229440" cy="31066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1620" y="2049697"/>
            <a:ext cx="3713874" cy="31066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8020" y="2327010"/>
            <a:ext cx="4657402" cy="31066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8020" y="5075067"/>
            <a:ext cx="7813240" cy="760860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3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Maintaining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noProof="1"/>
              <a:t>HTTP is a stateless protocol</a:t>
            </a:r>
          </a:p>
          <a:p>
            <a:r>
              <a:rPr lang="en-US" noProof="1"/>
              <a:t>However, to write a web application we would like maintain state and link requests together</a:t>
            </a:r>
          </a:p>
          <a:p>
            <a:r>
              <a:rPr lang="en-US" noProof="1"/>
              <a:t>The goal is to create a "session" so that the web application can link requests to the same user</a:t>
            </a:r>
          </a:p>
          <a:p>
            <a:pPr lvl="1"/>
            <a:r>
              <a:rPr lang="en-US" noProof="1"/>
              <a:t>Allows authentication</a:t>
            </a:r>
          </a:p>
          <a:p>
            <a:pPr lvl="1"/>
            <a:r>
              <a:rPr lang="en-US" noProof="1"/>
              <a:t>Rich, full applications</a:t>
            </a:r>
          </a:p>
          <a:p>
            <a:r>
              <a:rPr lang="en-US" noProof="1"/>
              <a:t>Three ways this can be achieved</a:t>
            </a:r>
          </a:p>
          <a:p>
            <a:pPr lvl="1"/>
            <a:r>
              <a:rPr lang="en-US" noProof="1"/>
              <a:t>Embedding information in URLs</a:t>
            </a:r>
          </a:p>
          <a:p>
            <a:pPr lvl="1"/>
            <a:r>
              <a:rPr lang="en-US" noProof="1"/>
              <a:t>Using hidden fields in forms</a:t>
            </a:r>
          </a:p>
          <a:p>
            <a:pPr lvl="1"/>
            <a:r>
              <a:rPr lang="en-US" noProof="1"/>
              <a:t>Using cookies</a:t>
            </a:r>
          </a:p>
        </p:txBody>
      </p:sp>
    </p:spTree>
    <p:extLst>
      <p:ext uri="{BB962C8B-B14F-4D97-AF65-F5344CB8AC3E}">
        <p14:creationId xmlns:p14="http://schemas.microsoft.com/office/powerpoint/2010/main" val="31369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/>
              <a:t>Embedding Information in Cookies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noProof="1"/>
              <a:t>Cookies are state information that is passed between a web server and a user agent</a:t>
            </a:r>
          </a:p>
          <a:p>
            <a:pPr lvl="1"/>
            <a:r>
              <a:rPr lang="en-US" noProof="1"/>
              <a:t>Server initiates the start of a session by asking the user agent to store a cookie</a:t>
            </a:r>
          </a:p>
          <a:p>
            <a:pPr lvl="1"/>
            <a:r>
              <a:rPr lang="en-US" noProof="1"/>
              <a:t>Server or user agent can terminate the session</a:t>
            </a:r>
          </a:p>
          <a:p>
            <a:r>
              <a:rPr lang="en-US" noProof="1"/>
              <a:t>Cookies first defined by Netscape while attempting to create an ecommerce application</a:t>
            </a:r>
          </a:p>
          <a:p>
            <a:r>
              <a:rPr lang="en-US" noProof="1"/>
              <a:t>RFC 2109 (February 1997) describes first standardization attempt for cookies</a:t>
            </a:r>
          </a:p>
          <a:p>
            <a:r>
              <a:rPr lang="en-US" noProof="1"/>
              <a:t>RFC 2965 (October 2000) tried to standardize cookies 2.0</a:t>
            </a:r>
          </a:p>
          <a:p>
            <a:r>
              <a:rPr lang="en-US" noProof="1"/>
              <a:t>RFC 6265 (April 2011) describes the actual use of cookies in the modern web and is the best reference</a:t>
            </a:r>
          </a:p>
          <a:p>
            <a:endParaRPr lang="en-US" noProof="1"/>
          </a:p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4809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/>
              <a:t>Embedding Information in Cookies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1"/>
              <a:t>Cookies are name-value pairs (seperated by "</a:t>
            </a:r>
            <a:r>
              <a:rPr lang="en-US" noProof="1">
                <a:latin typeface="Consolas"/>
                <a:cs typeface="Consolas"/>
              </a:rPr>
              <a:t>=</a:t>
            </a:r>
            <a:r>
              <a:rPr lang="en-US" noProof="1"/>
              <a:t>")</a:t>
            </a:r>
          </a:p>
          <a:p>
            <a:r>
              <a:rPr lang="en-US" noProof="1"/>
              <a:t>Server includes the "Set-Cookie" header field in an HTTP response</a:t>
            </a:r>
          </a:p>
          <a:p>
            <a:pPr lvl="1"/>
            <a:r>
              <a:rPr lang="en-US" noProof="1">
                <a:latin typeface="Consolas"/>
                <a:cs typeface="Consolas"/>
              </a:rPr>
              <a:t>Set-Cookie: USER=foo;</a:t>
            </a:r>
          </a:p>
          <a:p>
            <a:r>
              <a:rPr lang="en-US" noProof="1">
                <a:latin typeface="Arial"/>
                <a:cs typeface="Arial"/>
              </a:rPr>
              <a:t>User agent will then send the cookie back to the server using the "Cookie" header on further requests to the server</a:t>
            </a:r>
          </a:p>
          <a:p>
            <a:pPr lvl="1"/>
            <a:r>
              <a:rPr lang="en-US" noProof="1">
                <a:latin typeface="Consolas"/>
                <a:cs typeface="Consolas"/>
              </a:rPr>
              <a:t>Cookie: USER=foo;</a:t>
            </a:r>
          </a:p>
          <a:p>
            <a:endParaRPr lang="en-US" noProof="1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223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/>
              <a:t>Embedding Information in Cookies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/>
              <a:t>Server can ask for multiple cookies to be stored on the client, using multiple "Set-Cookie" headers</a:t>
            </a:r>
          </a:p>
          <a:p>
            <a:pPr lvl="1"/>
            <a:r>
              <a:rPr lang="en-US" noProof="1">
                <a:latin typeface="Consolas"/>
                <a:cs typeface="Consolas"/>
              </a:rPr>
              <a:t>Set-Cookie: USER=foo;</a:t>
            </a:r>
          </a:p>
          <a:p>
            <a:pPr lvl="1"/>
            <a:r>
              <a:rPr lang="en-US" noProof="1">
                <a:latin typeface="Consolas"/>
                <a:cs typeface="Consolas"/>
              </a:rPr>
              <a:t>Set-Cookie: lang=en-us;</a:t>
            </a:r>
          </a:p>
          <a:p>
            <a:pPr lvl="1"/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5556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Sir Tim Berners-Lee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309" y="1343835"/>
            <a:ext cx="3469383" cy="486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49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/>
              <a:t>Embedding Information in Cookies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noProof="1"/>
              <a:t>Server can sent several attributes on the cookie, these attributes are included in the Set-Cookie header line, after the cookie itself, separated by "</a:t>
            </a:r>
            <a:r>
              <a:rPr lang="en-US" noProof="1">
                <a:latin typeface="Consolas"/>
                <a:cs typeface="Consolas"/>
              </a:rPr>
              <a:t>;"</a:t>
            </a:r>
          </a:p>
          <a:p>
            <a:pPr lvl="1"/>
            <a:r>
              <a:rPr lang="en-US" noProof="1">
                <a:latin typeface="Consolas"/>
                <a:cs typeface="Consolas"/>
              </a:rPr>
              <a:t>Path</a:t>
            </a:r>
          </a:p>
          <a:p>
            <a:pPr lvl="2"/>
            <a:r>
              <a:rPr lang="en-US" noProof="1">
                <a:latin typeface="Arial"/>
                <a:cs typeface="Arial"/>
              </a:rPr>
              <a:t>Specifies the path of the URI of the web server that the cookies are valid</a:t>
            </a:r>
          </a:p>
          <a:p>
            <a:pPr lvl="1"/>
            <a:r>
              <a:rPr lang="en-US" noProof="1">
                <a:latin typeface="Consolas"/>
                <a:cs typeface="Consolas"/>
              </a:rPr>
              <a:t>Domain</a:t>
            </a:r>
          </a:p>
          <a:p>
            <a:pPr lvl="2"/>
            <a:r>
              <a:rPr lang="en-US" noProof="1">
                <a:latin typeface="Arial"/>
                <a:cs typeface="Arial"/>
              </a:rPr>
              <a:t>Specifies the subdomains that the cookie is valid </a:t>
            </a:r>
          </a:p>
          <a:p>
            <a:pPr lvl="1"/>
            <a:r>
              <a:rPr lang="en-US" noProof="1">
                <a:latin typeface="Consolas"/>
                <a:cs typeface="Consolas"/>
              </a:rPr>
              <a:t>Expires</a:t>
            </a:r>
            <a:r>
              <a:rPr lang="en-US" noProof="1">
                <a:latin typeface="Arial"/>
                <a:cs typeface="Arial"/>
              </a:rPr>
              <a:t> or </a:t>
            </a:r>
            <a:r>
              <a:rPr lang="en-US" noProof="1">
                <a:latin typeface="Consolas"/>
                <a:cs typeface="Consolas"/>
              </a:rPr>
              <a:t>Max-Age</a:t>
            </a:r>
          </a:p>
          <a:p>
            <a:pPr lvl="2"/>
            <a:r>
              <a:rPr lang="en-US" noProof="1">
                <a:latin typeface="Arial"/>
                <a:cs typeface="Arial"/>
              </a:rPr>
              <a:t>Used to define the lifetime of the cookie, or how long the cookie should be valid</a:t>
            </a:r>
          </a:p>
          <a:p>
            <a:pPr lvl="1"/>
            <a:r>
              <a:rPr lang="en-US" noProof="1">
                <a:latin typeface="Arial"/>
                <a:cs typeface="Arial"/>
              </a:rPr>
              <a:t>HttpOnly</a:t>
            </a:r>
          </a:p>
          <a:p>
            <a:pPr lvl="2"/>
            <a:r>
              <a:rPr lang="en-US" noProof="1">
                <a:latin typeface="Arial"/>
                <a:cs typeface="Arial"/>
              </a:rPr>
              <a:t>Specifies that the cookie should not be accessible to client-side scripts</a:t>
            </a:r>
          </a:p>
          <a:p>
            <a:pPr lvl="1"/>
            <a:r>
              <a:rPr lang="en-US" noProof="1">
                <a:latin typeface="Arial"/>
                <a:cs typeface="Arial"/>
              </a:rPr>
              <a:t>Secure</a:t>
            </a:r>
          </a:p>
          <a:p>
            <a:pPr lvl="2"/>
            <a:r>
              <a:rPr lang="en-US" noProof="1">
                <a:latin typeface="Arial"/>
                <a:cs typeface="Arial"/>
              </a:rPr>
              <a:t>Specifies that the cookie should only be sent over secure connections</a:t>
            </a:r>
          </a:p>
          <a:p>
            <a:pPr lvl="1"/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4392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/>
              <a:t>Embedding Information in Cookies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noProof="1"/>
              <a:t>Example cookie headers from curl request to www.google.com</a:t>
            </a:r>
          </a:p>
          <a:p>
            <a:pPr lvl="1"/>
            <a:r>
              <a:rPr lang="en-US" noProof="1"/>
              <a:t>curl -v http://www.google.com</a:t>
            </a:r>
          </a:p>
          <a:p>
            <a:r>
              <a:rPr lang="en-US" noProof="1">
                <a:latin typeface="Consolas"/>
                <a:cs typeface="Consolas"/>
              </a:rPr>
              <a:t>Set-Cookie: PREF=ID=db9539b9b7353be5:FF=0:TM=1421424672:LM=1421424672:S=OqGXMZZhmeyihyKi; expires=Sun, 15-Jan-2017 16:11:12 GMT; path=/; domain=.google.com</a:t>
            </a:r>
          </a:p>
          <a:p>
            <a:r>
              <a:rPr lang="en-US" noProof="1">
                <a:latin typeface="Consolas"/>
                <a:cs typeface="Consolas"/>
              </a:rPr>
              <a:t>Set-Cookie: NID=67=bs1lLyrXtfdUj79IlcuqR7_MWEsyNdLWU_FpGKwlWR9QpEzi3UrVV2UGO6LBW3sJNk9mlLcYIJns3PG3NUu-M3pT9qD-V4F8oyyJ_UJnCGKDUDGbllL9Ha8KGufv0MUv; expires=Sat, 18-Jul-2015 16:11:12 GMT; path=/; domain=.google.com; HttpOnly</a:t>
            </a:r>
          </a:p>
        </p:txBody>
      </p:sp>
    </p:spTree>
    <p:extLst>
      <p:ext uri="{BB962C8B-B14F-4D97-AF65-F5344CB8AC3E}">
        <p14:creationId xmlns:p14="http://schemas.microsoft.com/office/powerpoint/2010/main" val="10933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181"/>
            <a:ext cx="8229600" cy="5882984"/>
          </a:xfrm>
        </p:spPr>
        <p:txBody>
          <a:bodyPr>
            <a:normAutofit/>
          </a:bodyPr>
          <a:lstStyle/>
          <a:p>
            <a:r>
              <a:rPr lang="en-US" noProof="1">
                <a:latin typeface="Consolas"/>
                <a:cs typeface="Consolas"/>
              </a:rPr>
              <a:t>Set-Cookie: PREF=ID=db9539b9b7353be5:FF=0:TM=1421424672:LM=1421424672:S=OqGXMZZhmeyihyKi; expires=Sun, 15-Jan-2017 16:11:12 GMT; path=/; domain=.google.com</a:t>
            </a:r>
          </a:p>
          <a:p>
            <a:pPr lvl="1"/>
            <a:r>
              <a:rPr lang="en-US" noProof="1">
                <a:latin typeface="Consolas"/>
                <a:cs typeface="Consolas"/>
              </a:rPr>
              <a:t>expires </a:t>
            </a:r>
            <a:r>
              <a:rPr lang="en-US" noProof="1">
                <a:latin typeface="Arial"/>
                <a:cs typeface="Arial"/>
              </a:rPr>
              <a:t>is set two years in the future</a:t>
            </a:r>
          </a:p>
          <a:p>
            <a:pPr lvl="1"/>
            <a:r>
              <a:rPr lang="en-US" noProof="1">
                <a:latin typeface="Consolas"/>
                <a:cs typeface="Consolas"/>
              </a:rPr>
              <a:t>path </a:t>
            </a:r>
            <a:r>
              <a:rPr lang="en-US" noProof="1">
                <a:latin typeface="Arial"/>
                <a:cs typeface="Arial"/>
              </a:rPr>
              <a:t>is / which means to send this cookie to all subpaths of www.google.com/</a:t>
            </a:r>
          </a:p>
          <a:p>
            <a:pPr lvl="1"/>
            <a:r>
              <a:rPr lang="en-US" noProof="1">
                <a:latin typeface="Consolas"/>
                <a:cs typeface="Consolas"/>
              </a:rPr>
              <a:t>domain </a:t>
            </a:r>
            <a:r>
              <a:rPr lang="en-US" noProof="1">
                <a:latin typeface="Arial"/>
                <a:cs typeface="Arial"/>
              </a:rPr>
              <a:t>is .google.com, which means to send this cookie to all subdomains of .google.com</a:t>
            </a:r>
          </a:p>
          <a:p>
            <a:pPr lvl="2"/>
            <a:r>
              <a:rPr lang="en-US" noProof="1">
                <a:latin typeface="Arial"/>
                <a:cs typeface="Arial"/>
              </a:rPr>
              <a:t>Includes www.google.com, drive.google.com, …</a:t>
            </a:r>
          </a:p>
          <a:p>
            <a:endParaRPr lang="en-US" noProof="1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9946" y="796021"/>
            <a:ext cx="940614" cy="51444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99408" y="815752"/>
            <a:ext cx="7859859" cy="1463686"/>
          </a:xfrm>
          <a:custGeom>
            <a:avLst/>
            <a:gdLst>
              <a:gd name="connsiteX0" fmla="*/ 1337652 w 7863773"/>
              <a:gd name="connsiteY0" fmla="*/ 27020 h 1634707"/>
              <a:gd name="connsiteX1" fmla="*/ 7850261 w 7863773"/>
              <a:gd name="connsiteY1" fmla="*/ 0 h 1634707"/>
              <a:gd name="connsiteX2" fmla="*/ 7863773 w 7863773"/>
              <a:gd name="connsiteY2" fmla="*/ 1121328 h 1634707"/>
              <a:gd name="connsiteX3" fmla="*/ 2269955 w 7863773"/>
              <a:gd name="connsiteY3" fmla="*/ 1148348 h 1634707"/>
              <a:gd name="connsiteX4" fmla="*/ 2283467 w 7863773"/>
              <a:gd name="connsiteY4" fmla="*/ 1634707 h 1634707"/>
              <a:gd name="connsiteX5" fmla="*/ 0 w 7863773"/>
              <a:gd name="connsiteY5" fmla="*/ 1580667 h 1634707"/>
              <a:gd name="connsiteX6" fmla="*/ 54047 w 7863773"/>
              <a:gd name="connsiteY6" fmla="*/ 540399 h 1634707"/>
              <a:gd name="connsiteX7" fmla="*/ 1418722 w 7863773"/>
              <a:gd name="connsiteY7" fmla="*/ 567419 h 1634707"/>
              <a:gd name="connsiteX8" fmla="*/ 1391699 w 7863773"/>
              <a:gd name="connsiteY8" fmla="*/ 27020 h 1634707"/>
              <a:gd name="connsiteX9" fmla="*/ 1337652 w 7863773"/>
              <a:gd name="connsiteY9" fmla="*/ 27020 h 1634707"/>
              <a:gd name="connsiteX0" fmla="*/ 1337652 w 7890796"/>
              <a:gd name="connsiteY0" fmla="*/ 0 h 1607687"/>
              <a:gd name="connsiteX1" fmla="*/ 7890796 w 7890796"/>
              <a:gd name="connsiteY1" fmla="*/ 27020 h 1607687"/>
              <a:gd name="connsiteX2" fmla="*/ 7863773 w 7890796"/>
              <a:gd name="connsiteY2" fmla="*/ 1094308 h 1607687"/>
              <a:gd name="connsiteX3" fmla="*/ 2269955 w 7890796"/>
              <a:gd name="connsiteY3" fmla="*/ 1121328 h 1607687"/>
              <a:gd name="connsiteX4" fmla="*/ 2283467 w 7890796"/>
              <a:gd name="connsiteY4" fmla="*/ 1607687 h 1607687"/>
              <a:gd name="connsiteX5" fmla="*/ 0 w 7890796"/>
              <a:gd name="connsiteY5" fmla="*/ 1553647 h 1607687"/>
              <a:gd name="connsiteX6" fmla="*/ 54047 w 7890796"/>
              <a:gd name="connsiteY6" fmla="*/ 513379 h 1607687"/>
              <a:gd name="connsiteX7" fmla="*/ 1418722 w 7890796"/>
              <a:gd name="connsiteY7" fmla="*/ 540399 h 1607687"/>
              <a:gd name="connsiteX8" fmla="*/ 1391699 w 7890796"/>
              <a:gd name="connsiteY8" fmla="*/ 0 h 1607687"/>
              <a:gd name="connsiteX9" fmla="*/ 1337652 w 7890796"/>
              <a:gd name="connsiteY9" fmla="*/ 0 h 1607687"/>
              <a:gd name="connsiteX0" fmla="*/ 1337652 w 7907507"/>
              <a:gd name="connsiteY0" fmla="*/ 6403 h 1614090"/>
              <a:gd name="connsiteX1" fmla="*/ 7907507 w 7907507"/>
              <a:gd name="connsiteY1" fmla="*/ 0 h 1614090"/>
              <a:gd name="connsiteX2" fmla="*/ 7863773 w 7907507"/>
              <a:gd name="connsiteY2" fmla="*/ 1100711 h 1614090"/>
              <a:gd name="connsiteX3" fmla="*/ 2269955 w 7907507"/>
              <a:gd name="connsiteY3" fmla="*/ 1127731 h 1614090"/>
              <a:gd name="connsiteX4" fmla="*/ 2283467 w 7907507"/>
              <a:gd name="connsiteY4" fmla="*/ 1614090 h 1614090"/>
              <a:gd name="connsiteX5" fmla="*/ 0 w 7907507"/>
              <a:gd name="connsiteY5" fmla="*/ 1560050 h 1614090"/>
              <a:gd name="connsiteX6" fmla="*/ 54047 w 7907507"/>
              <a:gd name="connsiteY6" fmla="*/ 519782 h 1614090"/>
              <a:gd name="connsiteX7" fmla="*/ 1418722 w 7907507"/>
              <a:gd name="connsiteY7" fmla="*/ 546802 h 1614090"/>
              <a:gd name="connsiteX8" fmla="*/ 1391699 w 7907507"/>
              <a:gd name="connsiteY8" fmla="*/ 6403 h 1614090"/>
              <a:gd name="connsiteX9" fmla="*/ 1337652 w 7907507"/>
              <a:gd name="connsiteY9" fmla="*/ 6403 h 1614090"/>
              <a:gd name="connsiteX0" fmla="*/ 1337652 w 7913906"/>
              <a:gd name="connsiteY0" fmla="*/ 6403 h 1614090"/>
              <a:gd name="connsiteX1" fmla="*/ 7907507 w 7913906"/>
              <a:gd name="connsiteY1" fmla="*/ 0 h 1614090"/>
              <a:gd name="connsiteX2" fmla="*/ 7913906 w 7913906"/>
              <a:gd name="connsiteY2" fmla="*/ 1033865 h 1614090"/>
              <a:gd name="connsiteX3" fmla="*/ 2269955 w 7913906"/>
              <a:gd name="connsiteY3" fmla="*/ 1127731 h 1614090"/>
              <a:gd name="connsiteX4" fmla="*/ 2283467 w 7913906"/>
              <a:gd name="connsiteY4" fmla="*/ 1614090 h 1614090"/>
              <a:gd name="connsiteX5" fmla="*/ 0 w 7913906"/>
              <a:gd name="connsiteY5" fmla="*/ 1560050 h 1614090"/>
              <a:gd name="connsiteX6" fmla="*/ 54047 w 7913906"/>
              <a:gd name="connsiteY6" fmla="*/ 519782 h 1614090"/>
              <a:gd name="connsiteX7" fmla="*/ 1418722 w 7913906"/>
              <a:gd name="connsiteY7" fmla="*/ 546802 h 1614090"/>
              <a:gd name="connsiteX8" fmla="*/ 1391699 w 7913906"/>
              <a:gd name="connsiteY8" fmla="*/ 6403 h 1614090"/>
              <a:gd name="connsiteX9" fmla="*/ 1337652 w 7913906"/>
              <a:gd name="connsiteY9" fmla="*/ 6403 h 1614090"/>
              <a:gd name="connsiteX0" fmla="*/ 1337652 w 7913906"/>
              <a:gd name="connsiteY0" fmla="*/ 6403 h 1614090"/>
              <a:gd name="connsiteX1" fmla="*/ 7907507 w 7913906"/>
              <a:gd name="connsiteY1" fmla="*/ 0 h 1614090"/>
              <a:gd name="connsiteX2" fmla="*/ 7913906 w 7913906"/>
              <a:gd name="connsiteY2" fmla="*/ 1033865 h 1614090"/>
              <a:gd name="connsiteX3" fmla="*/ 2286666 w 7913906"/>
              <a:gd name="connsiteY3" fmla="*/ 1044173 h 1614090"/>
              <a:gd name="connsiteX4" fmla="*/ 2283467 w 7913906"/>
              <a:gd name="connsiteY4" fmla="*/ 1614090 h 1614090"/>
              <a:gd name="connsiteX5" fmla="*/ 0 w 7913906"/>
              <a:gd name="connsiteY5" fmla="*/ 1560050 h 1614090"/>
              <a:gd name="connsiteX6" fmla="*/ 54047 w 7913906"/>
              <a:gd name="connsiteY6" fmla="*/ 519782 h 1614090"/>
              <a:gd name="connsiteX7" fmla="*/ 1418722 w 7913906"/>
              <a:gd name="connsiteY7" fmla="*/ 546802 h 1614090"/>
              <a:gd name="connsiteX8" fmla="*/ 1391699 w 7913906"/>
              <a:gd name="connsiteY8" fmla="*/ 6403 h 1614090"/>
              <a:gd name="connsiteX9" fmla="*/ 1337652 w 7913906"/>
              <a:gd name="connsiteY9" fmla="*/ 6403 h 1614090"/>
              <a:gd name="connsiteX0" fmla="*/ 1337652 w 7913906"/>
              <a:gd name="connsiteY0" fmla="*/ 6403 h 1560050"/>
              <a:gd name="connsiteX1" fmla="*/ 7907507 w 7913906"/>
              <a:gd name="connsiteY1" fmla="*/ 0 h 1560050"/>
              <a:gd name="connsiteX2" fmla="*/ 7913906 w 7913906"/>
              <a:gd name="connsiteY2" fmla="*/ 1033865 h 1560050"/>
              <a:gd name="connsiteX3" fmla="*/ 2286666 w 7913906"/>
              <a:gd name="connsiteY3" fmla="*/ 1044173 h 1560050"/>
              <a:gd name="connsiteX4" fmla="*/ 2283467 w 7913906"/>
              <a:gd name="connsiteY4" fmla="*/ 1463686 h 1560050"/>
              <a:gd name="connsiteX5" fmla="*/ 0 w 7913906"/>
              <a:gd name="connsiteY5" fmla="*/ 1560050 h 1560050"/>
              <a:gd name="connsiteX6" fmla="*/ 54047 w 7913906"/>
              <a:gd name="connsiteY6" fmla="*/ 519782 h 1560050"/>
              <a:gd name="connsiteX7" fmla="*/ 1418722 w 7913906"/>
              <a:gd name="connsiteY7" fmla="*/ 546802 h 1560050"/>
              <a:gd name="connsiteX8" fmla="*/ 1391699 w 7913906"/>
              <a:gd name="connsiteY8" fmla="*/ 6403 h 1560050"/>
              <a:gd name="connsiteX9" fmla="*/ 1337652 w 7913906"/>
              <a:gd name="connsiteY9" fmla="*/ 6403 h 1560050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1 h 1463686"/>
              <a:gd name="connsiteX6" fmla="*/ 0 w 7859859"/>
              <a:gd name="connsiteY6" fmla="*/ 519782 h 1463686"/>
              <a:gd name="connsiteX7" fmla="*/ 1364675 w 7859859"/>
              <a:gd name="connsiteY7" fmla="*/ 546802 h 1463686"/>
              <a:gd name="connsiteX8" fmla="*/ 1337652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84848"/>
              <a:gd name="connsiteX1" fmla="*/ 7853460 w 7859859"/>
              <a:gd name="connsiteY1" fmla="*/ 0 h 1484848"/>
              <a:gd name="connsiteX2" fmla="*/ 7859859 w 7859859"/>
              <a:gd name="connsiteY2" fmla="*/ 1033865 h 1484848"/>
              <a:gd name="connsiteX3" fmla="*/ 2232619 w 7859859"/>
              <a:gd name="connsiteY3" fmla="*/ 1044173 h 1484848"/>
              <a:gd name="connsiteX4" fmla="*/ 2229420 w 7859859"/>
              <a:gd name="connsiteY4" fmla="*/ 1463686 h 1484848"/>
              <a:gd name="connsiteX5" fmla="*/ 12797 w 7859859"/>
              <a:gd name="connsiteY5" fmla="*/ 1484848 h 1484848"/>
              <a:gd name="connsiteX6" fmla="*/ 0 w 7859859"/>
              <a:gd name="connsiteY6" fmla="*/ 519782 h 1484848"/>
              <a:gd name="connsiteX7" fmla="*/ 1364675 w 7859859"/>
              <a:gd name="connsiteY7" fmla="*/ 546802 h 1484848"/>
              <a:gd name="connsiteX8" fmla="*/ 1337652 w 7859859"/>
              <a:gd name="connsiteY8" fmla="*/ 6403 h 1484848"/>
              <a:gd name="connsiteX9" fmla="*/ 1283605 w 7859859"/>
              <a:gd name="connsiteY9" fmla="*/ 6403 h 1484848"/>
              <a:gd name="connsiteX0" fmla="*/ 1295975 w 7872229"/>
              <a:gd name="connsiteY0" fmla="*/ 6403 h 1476492"/>
              <a:gd name="connsiteX1" fmla="*/ 7865830 w 7872229"/>
              <a:gd name="connsiteY1" fmla="*/ 0 h 1476492"/>
              <a:gd name="connsiteX2" fmla="*/ 7872229 w 7872229"/>
              <a:gd name="connsiteY2" fmla="*/ 1033865 h 1476492"/>
              <a:gd name="connsiteX3" fmla="*/ 2244989 w 7872229"/>
              <a:gd name="connsiteY3" fmla="*/ 1044173 h 1476492"/>
              <a:gd name="connsiteX4" fmla="*/ 2241790 w 7872229"/>
              <a:gd name="connsiteY4" fmla="*/ 1463686 h 1476492"/>
              <a:gd name="connsiteX5" fmla="*/ 101 w 7872229"/>
              <a:gd name="connsiteY5" fmla="*/ 1476492 h 1476492"/>
              <a:gd name="connsiteX6" fmla="*/ 12370 w 7872229"/>
              <a:gd name="connsiteY6" fmla="*/ 519782 h 1476492"/>
              <a:gd name="connsiteX7" fmla="*/ 1377045 w 7872229"/>
              <a:gd name="connsiteY7" fmla="*/ 546802 h 1476492"/>
              <a:gd name="connsiteX8" fmla="*/ 1350022 w 7872229"/>
              <a:gd name="connsiteY8" fmla="*/ 6403 h 1476492"/>
              <a:gd name="connsiteX9" fmla="*/ 1295975 w 7872229"/>
              <a:gd name="connsiteY9" fmla="*/ 6403 h 1476492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34713 h 1463686"/>
              <a:gd name="connsiteX6" fmla="*/ 0 w 7859859"/>
              <a:gd name="connsiteY6" fmla="*/ 519782 h 1463686"/>
              <a:gd name="connsiteX7" fmla="*/ 1364675 w 7859859"/>
              <a:gd name="connsiteY7" fmla="*/ 546802 h 1463686"/>
              <a:gd name="connsiteX8" fmla="*/ 1337652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64675 w 7859859"/>
              <a:gd name="connsiteY7" fmla="*/ 546802 h 1463686"/>
              <a:gd name="connsiteX8" fmla="*/ 1337652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72765 w 7859859"/>
              <a:gd name="connsiteY7" fmla="*/ 538446 h 1463686"/>
              <a:gd name="connsiteX8" fmla="*/ 1337652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72765 w 7859859"/>
              <a:gd name="connsiteY7" fmla="*/ 538446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06187 w 7859859"/>
              <a:gd name="connsiteY7" fmla="*/ 530091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97831 w 7859859"/>
              <a:gd name="connsiteY7" fmla="*/ 496668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97831 w 7859859"/>
              <a:gd name="connsiteY7" fmla="*/ 538447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89475 w 7859859"/>
              <a:gd name="connsiteY7" fmla="*/ 521736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21736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06186 w 7859859"/>
              <a:gd name="connsiteY7" fmla="*/ 513380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13380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21736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968752 w 7859859"/>
              <a:gd name="connsiteY0" fmla="*/ 365701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21736 h 1463686"/>
              <a:gd name="connsiteX8" fmla="*/ 1312585 w 7859859"/>
              <a:gd name="connsiteY8" fmla="*/ 6403 h 1463686"/>
              <a:gd name="connsiteX9" fmla="*/ 1968752 w 7859859"/>
              <a:gd name="connsiteY9" fmla="*/ 365701 h 1463686"/>
              <a:gd name="connsiteX0" fmla="*/ 2043951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21736 h 1463686"/>
              <a:gd name="connsiteX8" fmla="*/ 1312585 w 7859859"/>
              <a:gd name="connsiteY8" fmla="*/ 6403 h 1463686"/>
              <a:gd name="connsiteX9" fmla="*/ 2043951 w 7859859"/>
              <a:gd name="connsiteY9" fmla="*/ 6403 h 14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59859" h="1463686">
                <a:moveTo>
                  <a:pt x="2043951" y="6403"/>
                </a:moveTo>
                <a:lnTo>
                  <a:pt x="7853460" y="0"/>
                </a:lnTo>
                <a:lnTo>
                  <a:pt x="7859859" y="1033865"/>
                </a:lnTo>
                <a:lnTo>
                  <a:pt x="2232619" y="1044173"/>
                </a:lnTo>
                <a:cubicBezTo>
                  <a:pt x="2231553" y="1234145"/>
                  <a:pt x="2230486" y="1273714"/>
                  <a:pt x="2229420" y="1463686"/>
                </a:cubicBezTo>
                <a:lnTo>
                  <a:pt x="4442" y="1459780"/>
                </a:lnTo>
                <a:cubicBezTo>
                  <a:pt x="2961" y="1146447"/>
                  <a:pt x="1481" y="833115"/>
                  <a:pt x="0" y="519782"/>
                </a:cubicBezTo>
                <a:lnTo>
                  <a:pt x="1322897" y="521736"/>
                </a:lnTo>
                <a:cubicBezTo>
                  <a:pt x="1325030" y="347173"/>
                  <a:pt x="1310452" y="180966"/>
                  <a:pt x="1312585" y="6403"/>
                </a:cubicBezTo>
                <a:lnTo>
                  <a:pt x="2043951" y="6403"/>
                </a:lnTo>
                <a:close/>
              </a:path>
            </a:pathLst>
          </a:cu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91465" y="1820440"/>
            <a:ext cx="7676039" cy="970695"/>
          </a:xfrm>
          <a:custGeom>
            <a:avLst/>
            <a:gdLst>
              <a:gd name="connsiteX0" fmla="*/ 1337652 w 7863773"/>
              <a:gd name="connsiteY0" fmla="*/ 27020 h 1634707"/>
              <a:gd name="connsiteX1" fmla="*/ 7850261 w 7863773"/>
              <a:gd name="connsiteY1" fmla="*/ 0 h 1634707"/>
              <a:gd name="connsiteX2" fmla="*/ 7863773 w 7863773"/>
              <a:gd name="connsiteY2" fmla="*/ 1121328 h 1634707"/>
              <a:gd name="connsiteX3" fmla="*/ 2269955 w 7863773"/>
              <a:gd name="connsiteY3" fmla="*/ 1148348 h 1634707"/>
              <a:gd name="connsiteX4" fmla="*/ 2283467 w 7863773"/>
              <a:gd name="connsiteY4" fmla="*/ 1634707 h 1634707"/>
              <a:gd name="connsiteX5" fmla="*/ 0 w 7863773"/>
              <a:gd name="connsiteY5" fmla="*/ 1580667 h 1634707"/>
              <a:gd name="connsiteX6" fmla="*/ 54047 w 7863773"/>
              <a:gd name="connsiteY6" fmla="*/ 540399 h 1634707"/>
              <a:gd name="connsiteX7" fmla="*/ 1418722 w 7863773"/>
              <a:gd name="connsiteY7" fmla="*/ 567419 h 1634707"/>
              <a:gd name="connsiteX8" fmla="*/ 1391699 w 7863773"/>
              <a:gd name="connsiteY8" fmla="*/ 27020 h 1634707"/>
              <a:gd name="connsiteX9" fmla="*/ 1337652 w 7863773"/>
              <a:gd name="connsiteY9" fmla="*/ 27020 h 1634707"/>
              <a:gd name="connsiteX0" fmla="*/ 1337652 w 7890796"/>
              <a:gd name="connsiteY0" fmla="*/ 0 h 1607687"/>
              <a:gd name="connsiteX1" fmla="*/ 7890796 w 7890796"/>
              <a:gd name="connsiteY1" fmla="*/ 27020 h 1607687"/>
              <a:gd name="connsiteX2" fmla="*/ 7863773 w 7890796"/>
              <a:gd name="connsiteY2" fmla="*/ 1094308 h 1607687"/>
              <a:gd name="connsiteX3" fmla="*/ 2269955 w 7890796"/>
              <a:gd name="connsiteY3" fmla="*/ 1121328 h 1607687"/>
              <a:gd name="connsiteX4" fmla="*/ 2283467 w 7890796"/>
              <a:gd name="connsiteY4" fmla="*/ 1607687 h 1607687"/>
              <a:gd name="connsiteX5" fmla="*/ 0 w 7890796"/>
              <a:gd name="connsiteY5" fmla="*/ 1553647 h 1607687"/>
              <a:gd name="connsiteX6" fmla="*/ 54047 w 7890796"/>
              <a:gd name="connsiteY6" fmla="*/ 513379 h 1607687"/>
              <a:gd name="connsiteX7" fmla="*/ 1418722 w 7890796"/>
              <a:gd name="connsiteY7" fmla="*/ 540399 h 1607687"/>
              <a:gd name="connsiteX8" fmla="*/ 1391699 w 7890796"/>
              <a:gd name="connsiteY8" fmla="*/ 0 h 1607687"/>
              <a:gd name="connsiteX9" fmla="*/ 1337652 w 7890796"/>
              <a:gd name="connsiteY9" fmla="*/ 0 h 1607687"/>
              <a:gd name="connsiteX0" fmla="*/ 1337652 w 7907507"/>
              <a:gd name="connsiteY0" fmla="*/ 6403 h 1614090"/>
              <a:gd name="connsiteX1" fmla="*/ 7907507 w 7907507"/>
              <a:gd name="connsiteY1" fmla="*/ 0 h 1614090"/>
              <a:gd name="connsiteX2" fmla="*/ 7863773 w 7907507"/>
              <a:gd name="connsiteY2" fmla="*/ 1100711 h 1614090"/>
              <a:gd name="connsiteX3" fmla="*/ 2269955 w 7907507"/>
              <a:gd name="connsiteY3" fmla="*/ 1127731 h 1614090"/>
              <a:gd name="connsiteX4" fmla="*/ 2283467 w 7907507"/>
              <a:gd name="connsiteY4" fmla="*/ 1614090 h 1614090"/>
              <a:gd name="connsiteX5" fmla="*/ 0 w 7907507"/>
              <a:gd name="connsiteY5" fmla="*/ 1560050 h 1614090"/>
              <a:gd name="connsiteX6" fmla="*/ 54047 w 7907507"/>
              <a:gd name="connsiteY6" fmla="*/ 519782 h 1614090"/>
              <a:gd name="connsiteX7" fmla="*/ 1418722 w 7907507"/>
              <a:gd name="connsiteY7" fmla="*/ 546802 h 1614090"/>
              <a:gd name="connsiteX8" fmla="*/ 1391699 w 7907507"/>
              <a:gd name="connsiteY8" fmla="*/ 6403 h 1614090"/>
              <a:gd name="connsiteX9" fmla="*/ 1337652 w 7907507"/>
              <a:gd name="connsiteY9" fmla="*/ 6403 h 1614090"/>
              <a:gd name="connsiteX0" fmla="*/ 1337652 w 7913906"/>
              <a:gd name="connsiteY0" fmla="*/ 6403 h 1614090"/>
              <a:gd name="connsiteX1" fmla="*/ 7907507 w 7913906"/>
              <a:gd name="connsiteY1" fmla="*/ 0 h 1614090"/>
              <a:gd name="connsiteX2" fmla="*/ 7913906 w 7913906"/>
              <a:gd name="connsiteY2" fmla="*/ 1033865 h 1614090"/>
              <a:gd name="connsiteX3" fmla="*/ 2269955 w 7913906"/>
              <a:gd name="connsiteY3" fmla="*/ 1127731 h 1614090"/>
              <a:gd name="connsiteX4" fmla="*/ 2283467 w 7913906"/>
              <a:gd name="connsiteY4" fmla="*/ 1614090 h 1614090"/>
              <a:gd name="connsiteX5" fmla="*/ 0 w 7913906"/>
              <a:gd name="connsiteY5" fmla="*/ 1560050 h 1614090"/>
              <a:gd name="connsiteX6" fmla="*/ 54047 w 7913906"/>
              <a:gd name="connsiteY6" fmla="*/ 519782 h 1614090"/>
              <a:gd name="connsiteX7" fmla="*/ 1418722 w 7913906"/>
              <a:gd name="connsiteY7" fmla="*/ 546802 h 1614090"/>
              <a:gd name="connsiteX8" fmla="*/ 1391699 w 7913906"/>
              <a:gd name="connsiteY8" fmla="*/ 6403 h 1614090"/>
              <a:gd name="connsiteX9" fmla="*/ 1337652 w 7913906"/>
              <a:gd name="connsiteY9" fmla="*/ 6403 h 1614090"/>
              <a:gd name="connsiteX0" fmla="*/ 1337652 w 7913906"/>
              <a:gd name="connsiteY0" fmla="*/ 6403 h 1614090"/>
              <a:gd name="connsiteX1" fmla="*/ 7907507 w 7913906"/>
              <a:gd name="connsiteY1" fmla="*/ 0 h 1614090"/>
              <a:gd name="connsiteX2" fmla="*/ 7913906 w 7913906"/>
              <a:gd name="connsiteY2" fmla="*/ 1033865 h 1614090"/>
              <a:gd name="connsiteX3" fmla="*/ 2286666 w 7913906"/>
              <a:gd name="connsiteY3" fmla="*/ 1044173 h 1614090"/>
              <a:gd name="connsiteX4" fmla="*/ 2283467 w 7913906"/>
              <a:gd name="connsiteY4" fmla="*/ 1614090 h 1614090"/>
              <a:gd name="connsiteX5" fmla="*/ 0 w 7913906"/>
              <a:gd name="connsiteY5" fmla="*/ 1560050 h 1614090"/>
              <a:gd name="connsiteX6" fmla="*/ 54047 w 7913906"/>
              <a:gd name="connsiteY6" fmla="*/ 519782 h 1614090"/>
              <a:gd name="connsiteX7" fmla="*/ 1418722 w 7913906"/>
              <a:gd name="connsiteY7" fmla="*/ 546802 h 1614090"/>
              <a:gd name="connsiteX8" fmla="*/ 1391699 w 7913906"/>
              <a:gd name="connsiteY8" fmla="*/ 6403 h 1614090"/>
              <a:gd name="connsiteX9" fmla="*/ 1337652 w 7913906"/>
              <a:gd name="connsiteY9" fmla="*/ 6403 h 1614090"/>
              <a:gd name="connsiteX0" fmla="*/ 1337652 w 7913906"/>
              <a:gd name="connsiteY0" fmla="*/ 6403 h 1560050"/>
              <a:gd name="connsiteX1" fmla="*/ 7907507 w 7913906"/>
              <a:gd name="connsiteY1" fmla="*/ 0 h 1560050"/>
              <a:gd name="connsiteX2" fmla="*/ 7913906 w 7913906"/>
              <a:gd name="connsiteY2" fmla="*/ 1033865 h 1560050"/>
              <a:gd name="connsiteX3" fmla="*/ 2286666 w 7913906"/>
              <a:gd name="connsiteY3" fmla="*/ 1044173 h 1560050"/>
              <a:gd name="connsiteX4" fmla="*/ 2283467 w 7913906"/>
              <a:gd name="connsiteY4" fmla="*/ 1463686 h 1560050"/>
              <a:gd name="connsiteX5" fmla="*/ 0 w 7913906"/>
              <a:gd name="connsiteY5" fmla="*/ 1560050 h 1560050"/>
              <a:gd name="connsiteX6" fmla="*/ 54047 w 7913906"/>
              <a:gd name="connsiteY6" fmla="*/ 519782 h 1560050"/>
              <a:gd name="connsiteX7" fmla="*/ 1418722 w 7913906"/>
              <a:gd name="connsiteY7" fmla="*/ 546802 h 1560050"/>
              <a:gd name="connsiteX8" fmla="*/ 1391699 w 7913906"/>
              <a:gd name="connsiteY8" fmla="*/ 6403 h 1560050"/>
              <a:gd name="connsiteX9" fmla="*/ 1337652 w 7913906"/>
              <a:gd name="connsiteY9" fmla="*/ 6403 h 1560050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1 h 1463686"/>
              <a:gd name="connsiteX6" fmla="*/ 0 w 7859859"/>
              <a:gd name="connsiteY6" fmla="*/ 519782 h 1463686"/>
              <a:gd name="connsiteX7" fmla="*/ 1364675 w 7859859"/>
              <a:gd name="connsiteY7" fmla="*/ 546802 h 1463686"/>
              <a:gd name="connsiteX8" fmla="*/ 1337652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84848"/>
              <a:gd name="connsiteX1" fmla="*/ 7853460 w 7859859"/>
              <a:gd name="connsiteY1" fmla="*/ 0 h 1484848"/>
              <a:gd name="connsiteX2" fmla="*/ 7859859 w 7859859"/>
              <a:gd name="connsiteY2" fmla="*/ 1033865 h 1484848"/>
              <a:gd name="connsiteX3" fmla="*/ 2232619 w 7859859"/>
              <a:gd name="connsiteY3" fmla="*/ 1044173 h 1484848"/>
              <a:gd name="connsiteX4" fmla="*/ 2229420 w 7859859"/>
              <a:gd name="connsiteY4" fmla="*/ 1463686 h 1484848"/>
              <a:gd name="connsiteX5" fmla="*/ 12797 w 7859859"/>
              <a:gd name="connsiteY5" fmla="*/ 1484848 h 1484848"/>
              <a:gd name="connsiteX6" fmla="*/ 0 w 7859859"/>
              <a:gd name="connsiteY6" fmla="*/ 519782 h 1484848"/>
              <a:gd name="connsiteX7" fmla="*/ 1364675 w 7859859"/>
              <a:gd name="connsiteY7" fmla="*/ 546802 h 1484848"/>
              <a:gd name="connsiteX8" fmla="*/ 1337652 w 7859859"/>
              <a:gd name="connsiteY8" fmla="*/ 6403 h 1484848"/>
              <a:gd name="connsiteX9" fmla="*/ 1283605 w 7859859"/>
              <a:gd name="connsiteY9" fmla="*/ 6403 h 1484848"/>
              <a:gd name="connsiteX0" fmla="*/ 1295975 w 7872229"/>
              <a:gd name="connsiteY0" fmla="*/ 6403 h 1476492"/>
              <a:gd name="connsiteX1" fmla="*/ 7865830 w 7872229"/>
              <a:gd name="connsiteY1" fmla="*/ 0 h 1476492"/>
              <a:gd name="connsiteX2" fmla="*/ 7872229 w 7872229"/>
              <a:gd name="connsiteY2" fmla="*/ 1033865 h 1476492"/>
              <a:gd name="connsiteX3" fmla="*/ 2244989 w 7872229"/>
              <a:gd name="connsiteY3" fmla="*/ 1044173 h 1476492"/>
              <a:gd name="connsiteX4" fmla="*/ 2241790 w 7872229"/>
              <a:gd name="connsiteY4" fmla="*/ 1463686 h 1476492"/>
              <a:gd name="connsiteX5" fmla="*/ 101 w 7872229"/>
              <a:gd name="connsiteY5" fmla="*/ 1476492 h 1476492"/>
              <a:gd name="connsiteX6" fmla="*/ 12370 w 7872229"/>
              <a:gd name="connsiteY6" fmla="*/ 519782 h 1476492"/>
              <a:gd name="connsiteX7" fmla="*/ 1377045 w 7872229"/>
              <a:gd name="connsiteY7" fmla="*/ 546802 h 1476492"/>
              <a:gd name="connsiteX8" fmla="*/ 1350022 w 7872229"/>
              <a:gd name="connsiteY8" fmla="*/ 6403 h 1476492"/>
              <a:gd name="connsiteX9" fmla="*/ 1295975 w 7872229"/>
              <a:gd name="connsiteY9" fmla="*/ 6403 h 1476492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34713 h 1463686"/>
              <a:gd name="connsiteX6" fmla="*/ 0 w 7859859"/>
              <a:gd name="connsiteY6" fmla="*/ 519782 h 1463686"/>
              <a:gd name="connsiteX7" fmla="*/ 1364675 w 7859859"/>
              <a:gd name="connsiteY7" fmla="*/ 546802 h 1463686"/>
              <a:gd name="connsiteX8" fmla="*/ 1337652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64675 w 7859859"/>
              <a:gd name="connsiteY7" fmla="*/ 546802 h 1463686"/>
              <a:gd name="connsiteX8" fmla="*/ 1337652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72765 w 7859859"/>
              <a:gd name="connsiteY7" fmla="*/ 538446 h 1463686"/>
              <a:gd name="connsiteX8" fmla="*/ 1337652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72765 w 7859859"/>
              <a:gd name="connsiteY7" fmla="*/ 538446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06187 w 7859859"/>
              <a:gd name="connsiteY7" fmla="*/ 530091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97831 w 7859859"/>
              <a:gd name="connsiteY7" fmla="*/ 496668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97831 w 7859859"/>
              <a:gd name="connsiteY7" fmla="*/ 538447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89475 w 7859859"/>
              <a:gd name="connsiteY7" fmla="*/ 521736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21736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06186 w 7859859"/>
              <a:gd name="connsiteY7" fmla="*/ 513380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13380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21736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968752 w 7859859"/>
              <a:gd name="connsiteY0" fmla="*/ 365701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21736 h 1463686"/>
              <a:gd name="connsiteX8" fmla="*/ 1312585 w 7859859"/>
              <a:gd name="connsiteY8" fmla="*/ 6403 h 1463686"/>
              <a:gd name="connsiteX9" fmla="*/ 1968752 w 7859859"/>
              <a:gd name="connsiteY9" fmla="*/ 365701 h 1463686"/>
              <a:gd name="connsiteX0" fmla="*/ 2043951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21736 h 1463686"/>
              <a:gd name="connsiteX8" fmla="*/ 1312585 w 7859859"/>
              <a:gd name="connsiteY8" fmla="*/ 6403 h 1463686"/>
              <a:gd name="connsiteX9" fmla="*/ 2043951 w 7859859"/>
              <a:gd name="connsiteY9" fmla="*/ 6403 h 1463686"/>
              <a:gd name="connsiteX0" fmla="*/ 2849990 w 8665898"/>
              <a:gd name="connsiteY0" fmla="*/ 6403 h 1463686"/>
              <a:gd name="connsiteX1" fmla="*/ 8659499 w 8665898"/>
              <a:gd name="connsiteY1" fmla="*/ 0 h 1463686"/>
              <a:gd name="connsiteX2" fmla="*/ 8665898 w 8665898"/>
              <a:gd name="connsiteY2" fmla="*/ 1033865 h 1463686"/>
              <a:gd name="connsiteX3" fmla="*/ 3038658 w 8665898"/>
              <a:gd name="connsiteY3" fmla="*/ 1044173 h 1463686"/>
              <a:gd name="connsiteX4" fmla="*/ 3035459 w 8665898"/>
              <a:gd name="connsiteY4" fmla="*/ 1463686 h 1463686"/>
              <a:gd name="connsiteX5" fmla="*/ 2 w 8665898"/>
              <a:gd name="connsiteY5" fmla="*/ 950078 h 1463686"/>
              <a:gd name="connsiteX6" fmla="*/ 806039 w 8665898"/>
              <a:gd name="connsiteY6" fmla="*/ 519782 h 1463686"/>
              <a:gd name="connsiteX7" fmla="*/ 2128936 w 8665898"/>
              <a:gd name="connsiteY7" fmla="*/ 521736 h 1463686"/>
              <a:gd name="connsiteX8" fmla="*/ 2118624 w 8665898"/>
              <a:gd name="connsiteY8" fmla="*/ 6403 h 1463686"/>
              <a:gd name="connsiteX9" fmla="*/ 2849990 w 8665898"/>
              <a:gd name="connsiteY9" fmla="*/ 6403 h 1463686"/>
              <a:gd name="connsiteX0" fmla="*/ 2854430 w 8670338"/>
              <a:gd name="connsiteY0" fmla="*/ 6403 h 1463686"/>
              <a:gd name="connsiteX1" fmla="*/ 8663939 w 8670338"/>
              <a:gd name="connsiteY1" fmla="*/ 0 h 1463686"/>
              <a:gd name="connsiteX2" fmla="*/ 8670338 w 8670338"/>
              <a:gd name="connsiteY2" fmla="*/ 1033865 h 1463686"/>
              <a:gd name="connsiteX3" fmla="*/ 3043098 w 8670338"/>
              <a:gd name="connsiteY3" fmla="*/ 1044173 h 1463686"/>
              <a:gd name="connsiteX4" fmla="*/ 3039899 w 8670338"/>
              <a:gd name="connsiteY4" fmla="*/ 1463686 h 1463686"/>
              <a:gd name="connsiteX5" fmla="*/ 4442 w 8670338"/>
              <a:gd name="connsiteY5" fmla="*/ 950078 h 1463686"/>
              <a:gd name="connsiteX6" fmla="*/ 0 w 8670338"/>
              <a:gd name="connsiteY6" fmla="*/ 536493 h 1463686"/>
              <a:gd name="connsiteX7" fmla="*/ 2133376 w 8670338"/>
              <a:gd name="connsiteY7" fmla="*/ 521736 h 1463686"/>
              <a:gd name="connsiteX8" fmla="*/ 2123064 w 8670338"/>
              <a:gd name="connsiteY8" fmla="*/ 6403 h 1463686"/>
              <a:gd name="connsiteX9" fmla="*/ 2854430 w 8670338"/>
              <a:gd name="connsiteY9" fmla="*/ 6403 h 1463686"/>
              <a:gd name="connsiteX0" fmla="*/ 2854430 w 8670338"/>
              <a:gd name="connsiteY0" fmla="*/ 6403 h 1463686"/>
              <a:gd name="connsiteX1" fmla="*/ 8663939 w 8670338"/>
              <a:gd name="connsiteY1" fmla="*/ 0 h 1463686"/>
              <a:gd name="connsiteX2" fmla="*/ 8670338 w 8670338"/>
              <a:gd name="connsiteY2" fmla="*/ 1033865 h 1463686"/>
              <a:gd name="connsiteX3" fmla="*/ 3026387 w 8670338"/>
              <a:gd name="connsiteY3" fmla="*/ 484336 h 1463686"/>
              <a:gd name="connsiteX4" fmla="*/ 3039899 w 8670338"/>
              <a:gd name="connsiteY4" fmla="*/ 1463686 h 1463686"/>
              <a:gd name="connsiteX5" fmla="*/ 4442 w 8670338"/>
              <a:gd name="connsiteY5" fmla="*/ 950078 h 1463686"/>
              <a:gd name="connsiteX6" fmla="*/ 0 w 8670338"/>
              <a:gd name="connsiteY6" fmla="*/ 536493 h 1463686"/>
              <a:gd name="connsiteX7" fmla="*/ 2133376 w 8670338"/>
              <a:gd name="connsiteY7" fmla="*/ 521736 h 1463686"/>
              <a:gd name="connsiteX8" fmla="*/ 2123064 w 8670338"/>
              <a:gd name="connsiteY8" fmla="*/ 6403 h 1463686"/>
              <a:gd name="connsiteX9" fmla="*/ 2854430 w 8670338"/>
              <a:gd name="connsiteY9" fmla="*/ 6403 h 1463686"/>
              <a:gd name="connsiteX0" fmla="*/ 2854430 w 8670338"/>
              <a:gd name="connsiteY0" fmla="*/ 6403 h 1033865"/>
              <a:gd name="connsiteX1" fmla="*/ 8663939 w 8670338"/>
              <a:gd name="connsiteY1" fmla="*/ 0 h 1033865"/>
              <a:gd name="connsiteX2" fmla="*/ 8670338 w 8670338"/>
              <a:gd name="connsiteY2" fmla="*/ 1033865 h 1033865"/>
              <a:gd name="connsiteX3" fmla="*/ 3026387 w 8670338"/>
              <a:gd name="connsiteY3" fmla="*/ 484336 h 1033865"/>
              <a:gd name="connsiteX4" fmla="*/ 3039899 w 8670338"/>
              <a:gd name="connsiteY4" fmla="*/ 970695 h 1033865"/>
              <a:gd name="connsiteX5" fmla="*/ 4442 w 8670338"/>
              <a:gd name="connsiteY5" fmla="*/ 950078 h 1033865"/>
              <a:gd name="connsiteX6" fmla="*/ 0 w 8670338"/>
              <a:gd name="connsiteY6" fmla="*/ 536493 h 1033865"/>
              <a:gd name="connsiteX7" fmla="*/ 2133376 w 8670338"/>
              <a:gd name="connsiteY7" fmla="*/ 521736 h 1033865"/>
              <a:gd name="connsiteX8" fmla="*/ 2123064 w 8670338"/>
              <a:gd name="connsiteY8" fmla="*/ 6403 h 1033865"/>
              <a:gd name="connsiteX9" fmla="*/ 2854430 w 8670338"/>
              <a:gd name="connsiteY9" fmla="*/ 6403 h 1033865"/>
              <a:gd name="connsiteX0" fmla="*/ 2854430 w 8670338"/>
              <a:gd name="connsiteY0" fmla="*/ 6403 h 1033865"/>
              <a:gd name="connsiteX1" fmla="*/ 7669640 w 8670338"/>
              <a:gd name="connsiteY1" fmla="*/ 0 h 1033865"/>
              <a:gd name="connsiteX2" fmla="*/ 8670338 w 8670338"/>
              <a:gd name="connsiteY2" fmla="*/ 1033865 h 1033865"/>
              <a:gd name="connsiteX3" fmla="*/ 3026387 w 8670338"/>
              <a:gd name="connsiteY3" fmla="*/ 484336 h 1033865"/>
              <a:gd name="connsiteX4" fmla="*/ 3039899 w 8670338"/>
              <a:gd name="connsiteY4" fmla="*/ 970695 h 1033865"/>
              <a:gd name="connsiteX5" fmla="*/ 4442 w 8670338"/>
              <a:gd name="connsiteY5" fmla="*/ 950078 h 1033865"/>
              <a:gd name="connsiteX6" fmla="*/ 0 w 8670338"/>
              <a:gd name="connsiteY6" fmla="*/ 536493 h 1033865"/>
              <a:gd name="connsiteX7" fmla="*/ 2133376 w 8670338"/>
              <a:gd name="connsiteY7" fmla="*/ 521736 h 1033865"/>
              <a:gd name="connsiteX8" fmla="*/ 2123064 w 8670338"/>
              <a:gd name="connsiteY8" fmla="*/ 6403 h 1033865"/>
              <a:gd name="connsiteX9" fmla="*/ 2854430 w 8670338"/>
              <a:gd name="connsiteY9" fmla="*/ 6403 h 1033865"/>
              <a:gd name="connsiteX0" fmla="*/ 2854430 w 7676039"/>
              <a:gd name="connsiteY0" fmla="*/ 6403 h 970695"/>
              <a:gd name="connsiteX1" fmla="*/ 7669640 w 7676039"/>
              <a:gd name="connsiteY1" fmla="*/ 0 h 970695"/>
              <a:gd name="connsiteX2" fmla="*/ 7676039 w 7676039"/>
              <a:gd name="connsiteY2" fmla="*/ 515807 h 970695"/>
              <a:gd name="connsiteX3" fmla="*/ 3026387 w 7676039"/>
              <a:gd name="connsiteY3" fmla="*/ 484336 h 970695"/>
              <a:gd name="connsiteX4" fmla="*/ 3039899 w 7676039"/>
              <a:gd name="connsiteY4" fmla="*/ 970695 h 970695"/>
              <a:gd name="connsiteX5" fmla="*/ 4442 w 7676039"/>
              <a:gd name="connsiteY5" fmla="*/ 950078 h 970695"/>
              <a:gd name="connsiteX6" fmla="*/ 0 w 7676039"/>
              <a:gd name="connsiteY6" fmla="*/ 536493 h 970695"/>
              <a:gd name="connsiteX7" fmla="*/ 2133376 w 7676039"/>
              <a:gd name="connsiteY7" fmla="*/ 521736 h 970695"/>
              <a:gd name="connsiteX8" fmla="*/ 2123064 w 7676039"/>
              <a:gd name="connsiteY8" fmla="*/ 6403 h 970695"/>
              <a:gd name="connsiteX9" fmla="*/ 2854430 w 7676039"/>
              <a:gd name="connsiteY9" fmla="*/ 6403 h 970695"/>
              <a:gd name="connsiteX0" fmla="*/ 2854430 w 7676039"/>
              <a:gd name="connsiteY0" fmla="*/ 6403 h 970695"/>
              <a:gd name="connsiteX1" fmla="*/ 7669640 w 7676039"/>
              <a:gd name="connsiteY1" fmla="*/ 0 h 970695"/>
              <a:gd name="connsiteX2" fmla="*/ 7676039 w 7676039"/>
              <a:gd name="connsiteY2" fmla="*/ 515807 h 970695"/>
              <a:gd name="connsiteX3" fmla="*/ 3026387 w 7676039"/>
              <a:gd name="connsiteY3" fmla="*/ 526115 h 970695"/>
              <a:gd name="connsiteX4" fmla="*/ 3039899 w 7676039"/>
              <a:gd name="connsiteY4" fmla="*/ 970695 h 970695"/>
              <a:gd name="connsiteX5" fmla="*/ 4442 w 7676039"/>
              <a:gd name="connsiteY5" fmla="*/ 950078 h 970695"/>
              <a:gd name="connsiteX6" fmla="*/ 0 w 7676039"/>
              <a:gd name="connsiteY6" fmla="*/ 536493 h 970695"/>
              <a:gd name="connsiteX7" fmla="*/ 2133376 w 7676039"/>
              <a:gd name="connsiteY7" fmla="*/ 521736 h 970695"/>
              <a:gd name="connsiteX8" fmla="*/ 2123064 w 7676039"/>
              <a:gd name="connsiteY8" fmla="*/ 6403 h 970695"/>
              <a:gd name="connsiteX9" fmla="*/ 2854430 w 7676039"/>
              <a:gd name="connsiteY9" fmla="*/ 6403 h 970695"/>
              <a:gd name="connsiteX0" fmla="*/ 2854430 w 7676039"/>
              <a:gd name="connsiteY0" fmla="*/ 6403 h 970695"/>
              <a:gd name="connsiteX1" fmla="*/ 7669640 w 7676039"/>
              <a:gd name="connsiteY1" fmla="*/ 0 h 970695"/>
              <a:gd name="connsiteX2" fmla="*/ 7676039 w 7676039"/>
              <a:gd name="connsiteY2" fmla="*/ 515807 h 970695"/>
              <a:gd name="connsiteX3" fmla="*/ 3026387 w 7676039"/>
              <a:gd name="connsiteY3" fmla="*/ 484336 h 970695"/>
              <a:gd name="connsiteX4" fmla="*/ 3039899 w 7676039"/>
              <a:gd name="connsiteY4" fmla="*/ 970695 h 970695"/>
              <a:gd name="connsiteX5" fmla="*/ 4442 w 7676039"/>
              <a:gd name="connsiteY5" fmla="*/ 950078 h 970695"/>
              <a:gd name="connsiteX6" fmla="*/ 0 w 7676039"/>
              <a:gd name="connsiteY6" fmla="*/ 536493 h 970695"/>
              <a:gd name="connsiteX7" fmla="*/ 2133376 w 7676039"/>
              <a:gd name="connsiteY7" fmla="*/ 521736 h 970695"/>
              <a:gd name="connsiteX8" fmla="*/ 2123064 w 7676039"/>
              <a:gd name="connsiteY8" fmla="*/ 6403 h 970695"/>
              <a:gd name="connsiteX9" fmla="*/ 2854430 w 7676039"/>
              <a:gd name="connsiteY9" fmla="*/ 6403 h 97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76039" h="970695">
                <a:moveTo>
                  <a:pt x="2854430" y="6403"/>
                </a:moveTo>
                <a:lnTo>
                  <a:pt x="7669640" y="0"/>
                </a:lnTo>
                <a:lnTo>
                  <a:pt x="7676039" y="515807"/>
                </a:lnTo>
                <a:lnTo>
                  <a:pt x="3026387" y="484336"/>
                </a:lnTo>
                <a:cubicBezTo>
                  <a:pt x="3025321" y="674308"/>
                  <a:pt x="3040965" y="780723"/>
                  <a:pt x="3039899" y="970695"/>
                </a:cubicBezTo>
                <a:lnTo>
                  <a:pt x="4442" y="950078"/>
                </a:lnTo>
                <a:cubicBezTo>
                  <a:pt x="2961" y="636745"/>
                  <a:pt x="1481" y="849826"/>
                  <a:pt x="0" y="536493"/>
                </a:cubicBezTo>
                <a:lnTo>
                  <a:pt x="2133376" y="521736"/>
                </a:lnTo>
                <a:cubicBezTo>
                  <a:pt x="2135509" y="347173"/>
                  <a:pt x="2120931" y="180966"/>
                  <a:pt x="2123064" y="6403"/>
                </a:cubicBezTo>
                <a:lnTo>
                  <a:pt x="2854430" y="6403"/>
                </a:lnTo>
                <a:close/>
              </a:path>
            </a:pathLst>
          </a:cu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13333" y="2279438"/>
            <a:ext cx="1668110" cy="51444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69945" y="2779476"/>
            <a:ext cx="4160037" cy="51444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5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279"/>
            <a:ext cx="8229600" cy="5747885"/>
          </a:xfrm>
        </p:spPr>
        <p:txBody>
          <a:bodyPr/>
          <a:lstStyle/>
          <a:p>
            <a:r>
              <a:rPr lang="en-US" noProof="1">
                <a:latin typeface="Consolas"/>
                <a:cs typeface="Consolas"/>
              </a:rPr>
              <a:t>Set-Cookie: NID=67=bs1lLyrXtfdUj79IlcuqR7_MWEsyNdLWU_FpGKwlWR9QpEzi3UrVV2UGO6LBW3sJNk9mlLcYIJns3PG3NUu-M3pT9qD-V4F8oyyJ_UJnCGKDUDGbllL9Ha8KGufv0MUv; expires=Sat, 18-Jul-2015 16:11:12 GMT; path=/; domain=.google.com; HttpOnly</a:t>
            </a:r>
          </a:p>
          <a:p>
            <a:pPr lvl="1"/>
            <a:r>
              <a:rPr lang="en-US" dirty="0" err="1"/>
              <a:t>HttpOnly</a:t>
            </a:r>
            <a:r>
              <a:rPr lang="en-US" dirty="0"/>
              <a:t> is a security feature, which means only send this cookie in HTTP, do not allow JavaScript code to access the cookie</a:t>
            </a:r>
          </a:p>
        </p:txBody>
      </p:sp>
      <p:sp>
        <p:nvSpPr>
          <p:cNvPr id="4" name="Rectangle 3"/>
          <p:cNvSpPr/>
          <p:nvPr/>
        </p:nvSpPr>
        <p:spPr>
          <a:xfrm>
            <a:off x="5291983" y="3850323"/>
            <a:ext cx="1943840" cy="51444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Embedding Information in Cookies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server can request the deletion of cookies by setting the "expires" cookie attribute to a date in the past</a:t>
            </a:r>
          </a:p>
          <a:p>
            <a:r>
              <a:rPr lang="en-US" dirty="0"/>
              <a:t>User agent should then delete cookie with that name</a:t>
            </a:r>
          </a:p>
          <a:p>
            <a:pPr marL="342900" lvl="1" indent="-342900">
              <a:buFont typeface="Arial"/>
              <a:buChar char="•"/>
            </a:pPr>
            <a:r>
              <a:rPr lang="en-US" noProof="1">
                <a:latin typeface="Consolas"/>
                <a:cs typeface="Consolas"/>
              </a:rPr>
              <a:t>Set-Cookie: USER=foo; expires=Thu, 1-Jan-2015 16:11:12 GMT;</a:t>
            </a:r>
          </a:p>
          <a:p>
            <a:pPr marL="742950" lvl="2" indent="-342900"/>
            <a:r>
              <a:rPr lang="en-US" noProof="1">
                <a:latin typeface="Arial"/>
                <a:cs typeface="Arial"/>
              </a:rPr>
              <a:t>User agent will then delete the cookie with name "USER" that is associated with this domain</a:t>
            </a:r>
          </a:p>
          <a:p>
            <a:pPr marL="342900" lvl="1" indent="-342900"/>
            <a:r>
              <a:rPr lang="en-US" noProof="1">
                <a:latin typeface="Arial"/>
                <a:cs typeface="Arial"/>
              </a:rPr>
              <a:t>Proxies are not supposed to cache cookie headers	</a:t>
            </a:r>
          </a:p>
          <a:p>
            <a:pPr marL="742950" lvl="2" indent="-342900"/>
            <a:r>
              <a:rPr lang="en-US" noProof="1">
                <a:latin typeface="Arial"/>
                <a:cs typeface="Arial"/>
              </a:rPr>
              <a:t>Why?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9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Embedding Information in Cookies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User agent is responsible for following the server's policies</a:t>
            </a:r>
          </a:p>
          <a:p>
            <a:pPr lvl="1"/>
            <a:r>
              <a:rPr lang="en-US" dirty="0"/>
              <a:t>Expiring cookies</a:t>
            </a:r>
          </a:p>
          <a:p>
            <a:pPr lvl="1"/>
            <a:r>
              <a:rPr lang="en-US" dirty="0"/>
              <a:t>Restricting cookies to the proper domains and paths</a:t>
            </a:r>
          </a:p>
          <a:p>
            <a:r>
              <a:rPr lang="en-US" dirty="0"/>
              <a:t>However, user agent is free to delete cookies at any time</a:t>
            </a:r>
          </a:p>
          <a:p>
            <a:pPr lvl="1"/>
            <a:r>
              <a:rPr lang="en-US" dirty="0"/>
              <a:t>Space/storage restrictions</a:t>
            </a:r>
          </a:p>
          <a:p>
            <a:pPr lvl="1"/>
            <a:r>
              <a:rPr lang="en-US" dirty="0"/>
              <a:t>User decides to clear the cookies</a:t>
            </a:r>
          </a:p>
        </p:txBody>
      </p:sp>
    </p:spTree>
    <p:extLst>
      <p:ext uri="{BB962C8B-B14F-4D97-AF65-F5344CB8AC3E}">
        <p14:creationId xmlns:p14="http://schemas.microsoft.com/office/powerpoint/2010/main" val="11345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Birth of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Created by Tim Berners-Lee while he was working at CERN</a:t>
            </a:r>
          </a:p>
          <a:p>
            <a:pPr lvl="1"/>
            <a:r>
              <a:rPr lang="en-US" noProof="0"/>
              <a:t>First CERN proposal in 1989</a:t>
            </a:r>
          </a:p>
          <a:p>
            <a:pPr lvl="1"/>
            <a:r>
              <a:rPr lang="en-US" noProof="0"/>
              <a:t>Finished first website end of 1990</a:t>
            </a:r>
          </a:p>
          <a:p>
            <a:pPr lvl="1"/>
            <a:endParaRPr lang="en-US" noProof="0"/>
          </a:p>
          <a:p>
            <a:r>
              <a:rPr lang="en-US" u="sng" noProof="0"/>
              <a:t>Weaving the Web: The Original Design and Ultimate Destiny of the World Wide Web</a:t>
            </a:r>
            <a:r>
              <a:rPr lang="en-US" noProof="0"/>
              <a:t>, Tim Berners-Lee</a:t>
            </a:r>
            <a:endParaRPr lang="en-US" u="sng" noProof="0"/>
          </a:p>
        </p:txBody>
      </p:sp>
    </p:spTree>
    <p:extLst>
      <p:ext uri="{BB962C8B-B14F-4D97-AF65-F5344CB8AC3E}">
        <p14:creationId xmlns:p14="http://schemas.microsoft.com/office/powerpoint/2010/main" val="34337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Originally envisioned as a way to share research results and information at CERN</a:t>
            </a:r>
          </a:p>
          <a:p>
            <a:r>
              <a:rPr lang="en-US" noProof="0"/>
              <a:t>Combined multiple emerging technologies</a:t>
            </a:r>
          </a:p>
          <a:p>
            <a:pPr lvl="1"/>
            <a:r>
              <a:rPr lang="en-US" noProof="0"/>
              <a:t>Hypertext</a:t>
            </a:r>
          </a:p>
          <a:p>
            <a:pPr lvl="1"/>
            <a:r>
              <a:rPr lang="en-US" noProof="0"/>
              <a:t>Internet (TCP/IP)</a:t>
            </a:r>
          </a:p>
          <a:p>
            <a:r>
              <a:rPr lang="en-US" noProof="0"/>
              <a:t>Idea grew into “universal access to a large universe of documents”</a:t>
            </a:r>
          </a:p>
        </p:txBody>
      </p:sp>
    </p:spTree>
    <p:extLst>
      <p:ext uri="{BB962C8B-B14F-4D97-AF65-F5344CB8AC3E}">
        <p14:creationId xmlns:p14="http://schemas.microsoft.com/office/powerpoint/2010/main" val="354732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Three Central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How to name a resource?</a:t>
            </a:r>
          </a:p>
          <a:p>
            <a:r>
              <a:rPr lang="en-US" noProof="0"/>
              <a:t>How to request and serve a resource?</a:t>
            </a:r>
          </a:p>
          <a:p>
            <a:r>
              <a:rPr lang="en-US" noProof="0"/>
              <a:t>How to create hypertext?</a:t>
            </a:r>
          </a:p>
        </p:txBody>
      </p:sp>
    </p:spTree>
    <p:extLst>
      <p:ext uri="{BB962C8B-B14F-4D97-AF65-F5344CB8AC3E}">
        <p14:creationId xmlns:p14="http://schemas.microsoft.com/office/powerpoint/2010/main" val="30594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Three Central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How to name a resource?</a:t>
            </a:r>
          </a:p>
          <a:p>
            <a:pPr lvl="1"/>
            <a:r>
              <a:rPr lang="en-US" noProof="0"/>
              <a:t>Uniform Resource Identifier (URI/URL)</a:t>
            </a:r>
          </a:p>
          <a:p>
            <a:r>
              <a:rPr lang="en-US" noProof="0"/>
              <a:t>How to request and serve a resource?</a:t>
            </a:r>
          </a:p>
          <a:p>
            <a:pPr lvl="1"/>
            <a:r>
              <a:rPr lang="en-US" noProof="0"/>
              <a:t>Hypertext Transfer Protocol (HTTP)</a:t>
            </a:r>
          </a:p>
          <a:p>
            <a:r>
              <a:rPr lang="en-US" noProof="0"/>
              <a:t>How to create hypertext?</a:t>
            </a:r>
          </a:p>
          <a:p>
            <a:pPr lvl="1"/>
            <a:r>
              <a:rPr lang="en-US" noProof="0"/>
              <a:t>Hypertext Markup Language (HTML)</a:t>
            </a:r>
          </a:p>
        </p:txBody>
      </p:sp>
    </p:spTree>
    <p:extLst>
      <p:ext uri="{BB962C8B-B14F-4D97-AF65-F5344CB8AC3E}">
        <p14:creationId xmlns:p14="http://schemas.microsoft.com/office/powerpoint/2010/main" val="353415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393864"/>
              </p:ext>
            </p:extLst>
          </p:nvPr>
        </p:nvGraphicFramePr>
        <p:xfrm>
          <a:off x="457200" y="362877"/>
          <a:ext cx="8229600" cy="576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5436547" y="1154590"/>
            <a:ext cx="2235492" cy="16689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15471" y="2833991"/>
            <a:ext cx="2235492" cy="289697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31789" y="3689641"/>
            <a:ext cx="1883682" cy="21462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48697" y="2949858"/>
            <a:ext cx="2083092" cy="21462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01097" y="1317893"/>
            <a:ext cx="2235492" cy="163196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22825" y="244751"/>
            <a:ext cx="2235492" cy="11827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adam_seclab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102999</TotalTime>
  <Words>2257</Words>
  <Application>Microsoft Macintosh PowerPoint</Application>
  <PresentationFormat>On-screen Show (4:3)</PresentationFormat>
  <Paragraphs>329</Paragraphs>
  <Slides>45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Consolas</vt:lpstr>
      <vt:lpstr>adam_seclab_theme</vt:lpstr>
      <vt:lpstr>Web Basics</vt:lpstr>
      <vt:lpstr>PowerPoint Presentation</vt:lpstr>
      <vt:lpstr>PowerPoint Presentation</vt:lpstr>
      <vt:lpstr>Sir Tim Berners-Lee</vt:lpstr>
      <vt:lpstr>Birth of the Web</vt:lpstr>
      <vt:lpstr>Design</vt:lpstr>
      <vt:lpstr>Three Central Questions</vt:lpstr>
      <vt:lpstr>Three Central Technologies</vt:lpstr>
      <vt:lpstr>PowerPoint Presentation</vt:lpstr>
      <vt:lpstr>PowerPoint Presentation</vt:lpstr>
      <vt:lpstr>Uniform Resource Identifier</vt:lpstr>
      <vt:lpstr>URI – Syntax </vt:lpstr>
      <vt:lpstr>URI – Syntax</vt:lpstr>
      <vt:lpstr>URI – Syntax </vt:lpstr>
      <vt:lpstr>URI – Reserved Characters</vt:lpstr>
      <vt:lpstr>URI – Percent Encoding</vt:lpstr>
      <vt:lpstr>URI – Percent Encoding</vt:lpstr>
      <vt:lpstr>URI – Absolute vs. Relative</vt:lpstr>
      <vt:lpstr>Hypertext Transport Protocol</vt:lpstr>
      <vt:lpstr>HTTP – Overview</vt:lpstr>
      <vt:lpstr>HTTP – Overview </vt:lpstr>
      <vt:lpstr>HTTP – Overview </vt:lpstr>
      <vt:lpstr>Requests</vt:lpstr>
      <vt:lpstr>Requests – Syntax</vt:lpstr>
      <vt:lpstr>Requests – Methods</vt:lpstr>
      <vt:lpstr>Requests – Methods</vt:lpstr>
      <vt:lpstr>Requests – Example</vt:lpstr>
      <vt:lpstr>Modern Requests</vt:lpstr>
      <vt:lpstr>Responses</vt:lpstr>
      <vt:lpstr>Responses – Syntax</vt:lpstr>
      <vt:lpstr>Responses – Status Codes</vt:lpstr>
      <vt:lpstr>Responses – Status Codes</vt:lpstr>
      <vt:lpstr>Responses – Status Codes</vt:lpstr>
      <vt:lpstr>Requests – Example</vt:lpstr>
      <vt:lpstr>Responses – Example</vt:lpstr>
      <vt:lpstr>Maintaining State</vt:lpstr>
      <vt:lpstr>Embedding Information in Cookies</vt:lpstr>
      <vt:lpstr>Embedding Information in Cookies</vt:lpstr>
      <vt:lpstr>Embedding Information in Cookies</vt:lpstr>
      <vt:lpstr>Embedding Information in Cookies</vt:lpstr>
      <vt:lpstr>Embedding Information in Cookies</vt:lpstr>
      <vt:lpstr>PowerPoint Presentation</vt:lpstr>
      <vt:lpstr>PowerPoint Presentation</vt:lpstr>
      <vt:lpstr>Embedding Information in Cookies </vt:lpstr>
      <vt:lpstr>Embedding Information in Cookies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Adam Doupe</cp:lastModifiedBy>
  <cp:revision>2376</cp:revision>
  <cp:lastPrinted>2011-10-05T20:20:50Z</cp:lastPrinted>
  <dcterms:created xsi:type="dcterms:W3CDTF">2011-09-20T20:28:25Z</dcterms:created>
  <dcterms:modified xsi:type="dcterms:W3CDTF">2023-08-28T19:15:28Z</dcterms:modified>
</cp:coreProperties>
</file>