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47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94" r:id="rId11"/>
    <p:sldId id="264" r:id="rId12"/>
    <p:sldId id="265" r:id="rId13"/>
    <p:sldId id="268" r:id="rId14"/>
    <p:sldId id="269" r:id="rId15"/>
    <p:sldId id="266" r:id="rId16"/>
    <p:sldId id="267" r:id="rId17"/>
    <p:sldId id="295" r:id="rId18"/>
    <p:sldId id="271" r:id="rId19"/>
    <p:sldId id="272" r:id="rId20"/>
    <p:sldId id="274" r:id="rId21"/>
    <p:sldId id="275" r:id="rId22"/>
    <p:sldId id="276" r:id="rId23"/>
    <p:sldId id="293" r:id="rId24"/>
    <p:sldId id="277" r:id="rId25"/>
    <p:sldId id="278" r:id="rId26"/>
    <p:sldId id="279" r:id="rId27"/>
    <p:sldId id="283" r:id="rId28"/>
    <p:sldId id="281" r:id="rId29"/>
    <p:sldId id="282" r:id="rId30"/>
    <p:sldId id="285" r:id="rId31"/>
    <p:sldId id="284" r:id="rId32"/>
    <p:sldId id="286" r:id="rId33"/>
    <p:sldId id="287" r:id="rId34"/>
    <p:sldId id="288" r:id="rId35"/>
    <p:sldId id="289" r:id="rId36"/>
    <p:sldId id="291" r:id="rId37"/>
    <p:sldId id="290" r:id="rId38"/>
    <p:sldId id="296" r:id="rId39"/>
    <p:sldId id="292" r:id="rId40"/>
    <p:sldId id="297" r:id="rId41"/>
    <p:sldId id="298" r:id="rId42"/>
    <p:sldId id="299" r:id="rId43"/>
    <p:sldId id="300" r:id="rId44"/>
    <p:sldId id="301" r:id="rId45"/>
    <p:sldId id="303" r:id="rId46"/>
    <p:sldId id="302" r:id="rId47"/>
    <p:sldId id="304" r:id="rId48"/>
    <p:sldId id="305" r:id="rId49"/>
    <p:sldId id="307" r:id="rId50"/>
    <p:sldId id="306" r:id="rId51"/>
    <p:sldId id="308" r:id="rId52"/>
    <p:sldId id="320" r:id="rId53"/>
    <p:sldId id="310" r:id="rId54"/>
    <p:sldId id="312" r:id="rId55"/>
    <p:sldId id="314" r:id="rId56"/>
    <p:sldId id="313" r:id="rId57"/>
    <p:sldId id="309" r:id="rId58"/>
    <p:sldId id="311" r:id="rId59"/>
    <p:sldId id="316" r:id="rId60"/>
    <p:sldId id="315" r:id="rId61"/>
    <p:sldId id="317" r:id="rId62"/>
    <p:sldId id="318" r:id="rId63"/>
    <p:sldId id="319" r:id="rId64"/>
    <p:sldId id="321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1" autoAdjust="0"/>
    <p:restoredTop sz="89735" autoAdjust="0"/>
  </p:normalViewPr>
  <p:slideViewPr>
    <p:cSldViewPr snapToGrid="0" snapToObjects="1">
      <p:cViewPr>
        <p:scale>
          <a:sx n="135" d="100"/>
          <a:sy n="135" d="100"/>
        </p:scale>
        <p:origin x="-232" y="2296"/>
      </p:cViewPr>
      <p:guideLst>
        <p:guide orient="horz" pos="2472"/>
        <p:guide pos="4336"/>
      </p:guideLst>
    </p:cSldViewPr>
  </p:slideViewPr>
  <p:outlineViewPr>
    <p:cViewPr>
      <p:scale>
        <a:sx n="33" d="100"/>
        <a:sy n="33" d="100"/>
      </p:scale>
      <p:origin x="16" y="20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C2473-1A97-4A4C-BDD6-7B4448E5C484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9BC380-AE06-F049-B233-B94CED337229}">
      <dgm:prSet phldrT="[Text]"/>
      <dgm:spPr/>
      <dgm:t>
        <a:bodyPr/>
        <a:lstStyle/>
        <a:p>
          <a:r>
            <a:rPr lang="en-US" dirty="0" smtClean="0"/>
            <a:t>URI</a:t>
          </a:r>
          <a:endParaRPr lang="en-US" dirty="0"/>
        </a:p>
      </dgm:t>
    </dgm:pt>
    <dgm:pt modelId="{D2E85C33-17F9-6041-8124-4527FFC4F127}" type="parTrans" cxnId="{FEA3977B-7A4E-4F48-985D-59EE16EB43BD}">
      <dgm:prSet/>
      <dgm:spPr/>
      <dgm:t>
        <a:bodyPr/>
        <a:lstStyle/>
        <a:p>
          <a:endParaRPr lang="en-US"/>
        </a:p>
      </dgm:t>
    </dgm:pt>
    <dgm:pt modelId="{80B5D6D9-62AF-0949-9392-2C34C03328C1}" type="sibTrans" cxnId="{FEA3977B-7A4E-4F48-985D-59EE16EB43BD}">
      <dgm:prSet/>
      <dgm:spPr/>
      <dgm:t>
        <a:bodyPr/>
        <a:lstStyle/>
        <a:p>
          <a:endParaRPr lang="en-US"/>
        </a:p>
      </dgm:t>
    </dgm:pt>
    <dgm:pt modelId="{E450D9EF-EEA6-484F-91DB-8522B2C67B33}">
      <dgm:prSet phldrT="[Text]"/>
      <dgm:spPr/>
      <dgm:t>
        <a:bodyPr/>
        <a:lstStyle/>
        <a:p>
          <a:r>
            <a:rPr lang="en-US" dirty="0" smtClean="0"/>
            <a:t>HTTP</a:t>
          </a:r>
          <a:endParaRPr lang="en-US" dirty="0"/>
        </a:p>
      </dgm:t>
    </dgm:pt>
    <dgm:pt modelId="{2BF3A702-2F6B-C247-9A43-4C0E58139F72}" type="parTrans" cxnId="{5CD1347E-FBC1-AC49-A3D7-8251F221C4EB}">
      <dgm:prSet/>
      <dgm:spPr/>
      <dgm:t>
        <a:bodyPr/>
        <a:lstStyle/>
        <a:p>
          <a:endParaRPr lang="en-US"/>
        </a:p>
      </dgm:t>
    </dgm:pt>
    <dgm:pt modelId="{8CB78055-E48B-1D41-98A6-30E9DB4465D0}" type="sibTrans" cxnId="{5CD1347E-FBC1-AC49-A3D7-8251F221C4EB}">
      <dgm:prSet/>
      <dgm:spPr/>
      <dgm:t>
        <a:bodyPr/>
        <a:lstStyle/>
        <a:p>
          <a:endParaRPr lang="en-US"/>
        </a:p>
      </dgm:t>
    </dgm:pt>
    <dgm:pt modelId="{5B4F23FE-183F-DA49-BFAE-9F932E85AA24}">
      <dgm:prSet phldrT="[Text]"/>
      <dgm:spPr/>
      <dgm:t>
        <a:bodyPr/>
        <a:lstStyle/>
        <a:p>
          <a:r>
            <a:rPr lang="en-US" dirty="0" smtClean="0"/>
            <a:t>HTML</a:t>
          </a:r>
          <a:endParaRPr lang="en-US" dirty="0"/>
        </a:p>
      </dgm:t>
    </dgm:pt>
    <dgm:pt modelId="{B341A215-37DA-2945-BAB1-8575F7ED15F8}" type="parTrans" cxnId="{375F6E05-ADE7-8A41-AB55-E9751DFA63ED}">
      <dgm:prSet/>
      <dgm:spPr/>
      <dgm:t>
        <a:bodyPr/>
        <a:lstStyle/>
        <a:p>
          <a:endParaRPr lang="en-US"/>
        </a:p>
      </dgm:t>
    </dgm:pt>
    <dgm:pt modelId="{5C0208DA-98BF-074A-B0E1-279F979845C0}" type="sibTrans" cxnId="{375F6E05-ADE7-8A41-AB55-E9751DFA63ED}">
      <dgm:prSet/>
      <dgm:spPr/>
      <dgm:t>
        <a:bodyPr/>
        <a:lstStyle/>
        <a:p>
          <a:endParaRPr lang="en-US"/>
        </a:p>
      </dgm:t>
    </dgm:pt>
    <dgm:pt modelId="{EE261AC5-870F-C741-B6F2-2C46368A542B}" type="pres">
      <dgm:prSet presAssocID="{5D6C2473-1A97-4A4C-BDD6-7B4448E5C4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E81398-CBD3-AD4D-A9D3-D78E2B03BEA4}" type="pres">
      <dgm:prSet presAssocID="{029BC380-AE06-F049-B233-B94CED337229}" presName="dummy" presStyleCnt="0"/>
      <dgm:spPr/>
    </dgm:pt>
    <dgm:pt modelId="{2BCD63F8-0992-8047-BD3E-C7C6642751FB}" type="pres">
      <dgm:prSet presAssocID="{029BC380-AE06-F049-B233-B94CED337229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50070-4A9A-5348-945D-89CB77A8A698}" type="pres">
      <dgm:prSet presAssocID="{80B5D6D9-62AF-0949-9392-2C34C03328C1}" presName="sibTrans" presStyleLbl="node1" presStyleIdx="0" presStyleCnt="3"/>
      <dgm:spPr/>
      <dgm:t>
        <a:bodyPr/>
        <a:lstStyle/>
        <a:p>
          <a:endParaRPr lang="en-US"/>
        </a:p>
      </dgm:t>
    </dgm:pt>
    <dgm:pt modelId="{4F8B848D-972E-7742-87F6-4B9CE37481E2}" type="pres">
      <dgm:prSet presAssocID="{E450D9EF-EEA6-484F-91DB-8522B2C67B33}" presName="dummy" presStyleCnt="0"/>
      <dgm:spPr/>
    </dgm:pt>
    <dgm:pt modelId="{C5DDF275-9A12-774D-AD8C-46F35B80F039}" type="pres">
      <dgm:prSet presAssocID="{E450D9EF-EEA6-484F-91DB-8522B2C67B33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FB0BE-5513-A344-B90C-C8BD039DA865}" type="pres">
      <dgm:prSet presAssocID="{8CB78055-E48B-1D41-98A6-30E9DB4465D0}" presName="sibTrans" presStyleLbl="node1" presStyleIdx="1" presStyleCnt="3"/>
      <dgm:spPr/>
      <dgm:t>
        <a:bodyPr/>
        <a:lstStyle/>
        <a:p>
          <a:endParaRPr lang="en-US"/>
        </a:p>
      </dgm:t>
    </dgm:pt>
    <dgm:pt modelId="{513D2D8C-3006-F147-A26E-43702AFA7FBE}" type="pres">
      <dgm:prSet presAssocID="{5B4F23FE-183F-DA49-BFAE-9F932E85AA24}" presName="dummy" presStyleCnt="0"/>
      <dgm:spPr/>
    </dgm:pt>
    <dgm:pt modelId="{35CD89E4-D646-6D47-8747-B9B2278DC4C3}" type="pres">
      <dgm:prSet presAssocID="{5B4F23FE-183F-DA49-BFAE-9F932E85AA24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471D9-BD4E-3947-BBA4-8A9580BC6FD1}" type="pres">
      <dgm:prSet presAssocID="{5C0208DA-98BF-074A-B0E1-279F979845C0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2ABC1BF6-404B-E242-B863-D365D39868FB}" type="presOf" srcId="{5B4F23FE-183F-DA49-BFAE-9F932E85AA24}" destId="{35CD89E4-D646-6D47-8747-B9B2278DC4C3}" srcOrd="0" destOrd="0" presId="urn:microsoft.com/office/officeart/2005/8/layout/cycle1"/>
    <dgm:cxn modelId="{A9E5E7B0-F737-5D49-A543-17DD9154897C}" type="presOf" srcId="{E450D9EF-EEA6-484F-91DB-8522B2C67B33}" destId="{C5DDF275-9A12-774D-AD8C-46F35B80F039}" srcOrd="0" destOrd="0" presId="urn:microsoft.com/office/officeart/2005/8/layout/cycle1"/>
    <dgm:cxn modelId="{FFDC3475-1663-7149-9A7A-78428BE10247}" type="presOf" srcId="{5D6C2473-1A97-4A4C-BDD6-7B4448E5C484}" destId="{EE261AC5-870F-C741-B6F2-2C46368A542B}" srcOrd="0" destOrd="0" presId="urn:microsoft.com/office/officeart/2005/8/layout/cycle1"/>
    <dgm:cxn modelId="{A11DF7DB-163C-EF49-95F2-B6D4F27F3594}" type="presOf" srcId="{5C0208DA-98BF-074A-B0E1-279F979845C0}" destId="{651471D9-BD4E-3947-BBA4-8A9580BC6FD1}" srcOrd="0" destOrd="0" presId="urn:microsoft.com/office/officeart/2005/8/layout/cycle1"/>
    <dgm:cxn modelId="{D55C34A5-F714-B04C-AD5E-42535628DEFA}" type="presOf" srcId="{029BC380-AE06-F049-B233-B94CED337229}" destId="{2BCD63F8-0992-8047-BD3E-C7C6642751FB}" srcOrd="0" destOrd="0" presId="urn:microsoft.com/office/officeart/2005/8/layout/cycle1"/>
    <dgm:cxn modelId="{3B36DCC7-47FF-6742-B5DC-386E41C00134}" type="presOf" srcId="{8CB78055-E48B-1D41-98A6-30E9DB4465D0}" destId="{B08FB0BE-5513-A344-B90C-C8BD039DA865}" srcOrd="0" destOrd="0" presId="urn:microsoft.com/office/officeart/2005/8/layout/cycle1"/>
    <dgm:cxn modelId="{375F6E05-ADE7-8A41-AB55-E9751DFA63ED}" srcId="{5D6C2473-1A97-4A4C-BDD6-7B4448E5C484}" destId="{5B4F23FE-183F-DA49-BFAE-9F932E85AA24}" srcOrd="2" destOrd="0" parTransId="{B341A215-37DA-2945-BAB1-8575F7ED15F8}" sibTransId="{5C0208DA-98BF-074A-B0E1-279F979845C0}"/>
    <dgm:cxn modelId="{49487F92-A749-1244-8CF1-C218ECE26BEE}" type="presOf" srcId="{80B5D6D9-62AF-0949-9392-2C34C03328C1}" destId="{16E50070-4A9A-5348-945D-89CB77A8A698}" srcOrd="0" destOrd="0" presId="urn:microsoft.com/office/officeart/2005/8/layout/cycle1"/>
    <dgm:cxn modelId="{FEA3977B-7A4E-4F48-985D-59EE16EB43BD}" srcId="{5D6C2473-1A97-4A4C-BDD6-7B4448E5C484}" destId="{029BC380-AE06-F049-B233-B94CED337229}" srcOrd="0" destOrd="0" parTransId="{D2E85C33-17F9-6041-8124-4527FFC4F127}" sibTransId="{80B5D6D9-62AF-0949-9392-2C34C03328C1}"/>
    <dgm:cxn modelId="{5CD1347E-FBC1-AC49-A3D7-8251F221C4EB}" srcId="{5D6C2473-1A97-4A4C-BDD6-7B4448E5C484}" destId="{E450D9EF-EEA6-484F-91DB-8522B2C67B33}" srcOrd="1" destOrd="0" parTransId="{2BF3A702-2F6B-C247-9A43-4C0E58139F72}" sibTransId="{8CB78055-E48B-1D41-98A6-30E9DB4465D0}"/>
    <dgm:cxn modelId="{0CC102BB-F0A6-CA4D-B1B4-17416901D757}" type="presParOf" srcId="{EE261AC5-870F-C741-B6F2-2C46368A542B}" destId="{44E81398-CBD3-AD4D-A9D3-D78E2B03BEA4}" srcOrd="0" destOrd="0" presId="urn:microsoft.com/office/officeart/2005/8/layout/cycle1"/>
    <dgm:cxn modelId="{4582F4A9-881E-8841-8611-2CCC42279837}" type="presParOf" srcId="{EE261AC5-870F-C741-B6F2-2C46368A542B}" destId="{2BCD63F8-0992-8047-BD3E-C7C6642751FB}" srcOrd="1" destOrd="0" presId="urn:microsoft.com/office/officeart/2005/8/layout/cycle1"/>
    <dgm:cxn modelId="{380415A2-D356-E64A-BDE2-BAA9FC9A1D65}" type="presParOf" srcId="{EE261AC5-870F-C741-B6F2-2C46368A542B}" destId="{16E50070-4A9A-5348-945D-89CB77A8A698}" srcOrd="2" destOrd="0" presId="urn:microsoft.com/office/officeart/2005/8/layout/cycle1"/>
    <dgm:cxn modelId="{AC33B789-4F8F-D841-9744-581BC676CFD7}" type="presParOf" srcId="{EE261AC5-870F-C741-B6F2-2C46368A542B}" destId="{4F8B848D-972E-7742-87F6-4B9CE37481E2}" srcOrd="3" destOrd="0" presId="urn:microsoft.com/office/officeart/2005/8/layout/cycle1"/>
    <dgm:cxn modelId="{D1E7CCD3-4D1C-0D42-AFE1-4BE247839599}" type="presParOf" srcId="{EE261AC5-870F-C741-B6F2-2C46368A542B}" destId="{C5DDF275-9A12-774D-AD8C-46F35B80F039}" srcOrd="4" destOrd="0" presId="urn:microsoft.com/office/officeart/2005/8/layout/cycle1"/>
    <dgm:cxn modelId="{C210EAB7-6780-2746-98E2-629E3B456FD7}" type="presParOf" srcId="{EE261AC5-870F-C741-B6F2-2C46368A542B}" destId="{B08FB0BE-5513-A344-B90C-C8BD039DA865}" srcOrd="5" destOrd="0" presId="urn:microsoft.com/office/officeart/2005/8/layout/cycle1"/>
    <dgm:cxn modelId="{D6ADD214-4882-FF4A-862A-BADE05610E42}" type="presParOf" srcId="{EE261AC5-870F-C741-B6F2-2C46368A542B}" destId="{513D2D8C-3006-F147-A26E-43702AFA7FBE}" srcOrd="6" destOrd="0" presId="urn:microsoft.com/office/officeart/2005/8/layout/cycle1"/>
    <dgm:cxn modelId="{9AF57859-A1EB-0648-9CCA-9962FCA105C2}" type="presParOf" srcId="{EE261AC5-870F-C741-B6F2-2C46368A542B}" destId="{35CD89E4-D646-6D47-8747-B9B2278DC4C3}" srcOrd="7" destOrd="0" presId="urn:microsoft.com/office/officeart/2005/8/layout/cycle1"/>
    <dgm:cxn modelId="{77D64C7B-ED52-1142-A17D-98904B81093E}" type="presParOf" srcId="{EE261AC5-870F-C741-B6F2-2C46368A542B}" destId="{651471D9-BD4E-3947-BBA4-8A9580BC6FD1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6C2473-1A97-4A4C-BDD6-7B4448E5C484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9BC380-AE06-F049-B233-B94CED337229}">
      <dgm:prSet phldrT="[Text]"/>
      <dgm:spPr/>
      <dgm:t>
        <a:bodyPr/>
        <a:lstStyle/>
        <a:p>
          <a:r>
            <a:rPr lang="en-US" dirty="0" smtClean="0"/>
            <a:t>URI</a:t>
          </a:r>
          <a:endParaRPr lang="en-US" dirty="0"/>
        </a:p>
      </dgm:t>
    </dgm:pt>
    <dgm:pt modelId="{D2E85C33-17F9-6041-8124-4527FFC4F127}" type="parTrans" cxnId="{FEA3977B-7A4E-4F48-985D-59EE16EB43BD}">
      <dgm:prSet/>
      <dgm:spPr/>
      <dgm:t>
        <a:bodyPr/>
        <a:lstStyle/>
        <a:p>
          <a:endParaRPr lang="en-US"/>
        </a:p>
      </dgm:t>
    </dgm:pt>
    <dgm:pt modelId="{80B5D6D9-62AF-0949-9392-2C34C03328C1}" type="sibTrans" cxnId="{FEA3977B-7A4E-4F48-985D-59EE16EB43BD}">
      <dgm:prSet/>
      <dgm:spPr/>
      <dgm:t>
        <a:bodyPr/>
        <a:lstStyle/>
        <a:p>
          <a:endParaRPr lang="en-US"/>
        </a:p>
      </dgm:t>
    </dgm:pt>
    <dgm:pt modelId="{E450D9EF-EEA6-484F-91DB-8522B2C67B33}">
      <dgm:prSet phldrT="[Text]"/>
      <dgm:spPr/>
      <dgm:t>
        <a:bodyPr/>
        <a:lstStyle/>
        <a:p>
          <a:r>
            <a:rPr lang="en-US" dirty="0" smtClean="0"/>
            <a:t>HTTP</a:t>
          </a:r>
          <a:endParaRPr lang="en-US" dirty="0"/>
        </a:p>
      </dgm:t>
    </dgm:pt>
    <dgm:pt modelId="{2BF3A702-2F6B-C247-9A43-4C0E58139F72}" type="parTrans" cxnId="{5CD1347E-FBC1-AC49-A3D7-8251F221C4EB}">
      <dgm:prSet/>
      <dgm:spPr/>
      <dgm:t>
        <a:bodyPr/>
        <a:lstStyle/>
        <a:p>
          <a:endParaRPr lang="en-US"/>
        </a:p>
      </dgm:t>
    </dgm:pt>
    <dgm:pt modelId="{8CB78055-E48B-1D41-98A6-30E9DB4465D0}" type="sibTrans" cxnId="{5CD1347E-FBC1-AC49-A3D7-8251F221C4EB}">
      <dgm:prSet/>
      <dgm:spPr/>
      <dgm:t>
        <a:bodyPr/>
        <a:lstStyle/>
        <a:p>
          <a:endParaRPr lang="en-US"/>
        </a:p>
      </dgm:t>
    </dgm:pt>
    <dgm:pt modelId="{5B4F23FE-183F-DA49-BFAE-9F932E85AA24}">
      <dgm:prSet phldrT="[Text]"/>
      <dgm:spPr/>
      <dgm:t>
        <a:bodyPr/>
        <a:lstStyle/>
        <a:p>
          <a:r>
            <a:rPr lang="en-US" dirty="0" smtClean="0"/>
            <a:t>HTML</a:t>
          </a:r>
          <a:endParaRPr lang="en-US" dirty="0"/>
        </a:p>
      </dgm:t>
    </dgm:pt>
    <dgm:pt modelId="{B341A215-37DA-2945-BAB1-8575F7ED15F8}" type="parTrans" cxnId="{375F6E05-ADE7-8A41-AB55-E9751DFA63ED}">
      <dgm:prSet/>
      <dgm:spPr/>
      <dgm:t>
        <a:bodyPr/>
        <a:lstStyle/>
        <a:p>
          <a:endParaRPr lang="en-US"/>
        </a:p>
      </dgm:t>
    </dgm:pt>
    <dgm:pt modelId="{5C0208DA-98BF-074A-B0E1-279F979845C0}" type="sibTrans" cxnId="{375F6E05-ADE7-8A41-AB55-E9751DFA63ED}">
      <dgm:prSet/>
      <dgm:spPr/>
      <dgm:t>
        <a:bodyPr/>
        <a:lstStyle/>
        <a:p>
          <a:endParaRPr lang="en-US"/>
        </a:p>
      </dgm:t>
    </dgm:pt>
    <dgm:pt modelId="{EE261AC5-870F-C741-B6F2-2C46368A542B}" type="pres">
      <dgm:prSet presAssocID="{5D6C2473-1A97-4A4C-BDD6-7B4448E5C4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E81398-CBD3-AD4D-A9D3-D78E2B03BEA4}" type="pres">
      <dgm:prSet presAssocID="{029BC380-AE06-F049-B233-B94CED337229}" presName="dummy" presStyleCnt="0"/>
      <dgm:spPr/>
    </dgm:pt>
    <dgm:pt modelId="{2BCD63F8-0992-8047-BD3E-C7C6642751FB}" type="pres">
      <dgm:prSet presAssocID="{029BC380-AE06-F049-B233-B94CED337229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50070-4A9A-5348-945D-89CB77A8A698}" type="pres">
      <dgm:prSet presAssocID="{80B5D6D9-62AF-0949-9392-2C34C03328C1}" presName="sibTrans" presStyleLbl="node1" presStyleIdx="0" presStyleCnt="3"/>
      <dgm:spPr/>
      <dgm:t>
        <a:bodyPr/>
        <a:lstStyle/>
        <a:p>
          <a:endParaRPr lang="en-US"/>
        </a:p>
      </dgm:t>
    </dgm:pt>
    <dgm:pt modelId="{4F8B848D-972E-7742-87F6-4B9CE37481E2}" type="pres">
      <dgm:prSet presAssocID="{E450D9EF-EEA6-484F-91DB-8522B2C67B33}" presName="dummy" presStyleCnt="0"/>
      <dgm:spPr/>
    </dgm:pt>
    <dgm:pt modelId="{C5DDF275-9A12-774D-AD8C-46F35B80F039}" type="pres">
      <dgm:prSet presAssocID="{E450D9EF-EEA6-484F-91DB-8522B2C67B33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FB0BE-5513-A344-B90C-C8BD039DA865}" type="pres">
      <dgm:prSet presAssocID="{8CB78055-E48B-1D41-98A6-30E9DB4465D0}" presName="sibTrans" presStyleLbl="node1" presStyleIdx="1" presStyleCnt="3"/>
      <dgm:spPr/>
      <dgm:t>
        <a:bodyPr/>
        <a:lstStyle/>
        <a:p>
          <a:endParaRPr lang="en-US"/>
        </a:p>
      </dgm:t>
    </dgm:pt>
    <dgm:pt modelId="{513D2D8C-3006-F147-A26E-43702AFA7FBE}" type="pres">
      <dgm:prSet presAssocID="{5B4F23FE-183F-DA49-BFAE-9F932E85AA24}" presName="dummy" presStyleCnt="0"/>
      <dgm:spPr/>
    </dgm:pt>
    <dgm:pt modelId="{35CD89E4-D646-6D47-8747-B9B2278DC4C3}" type="pres">
      <dgm:prSet presAssocID="{5B4F23FE-183F-DA49-BFAE-9F932E85AA24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471D9-BD4E-3947-BBA4-8A9580BC6FD1}" type="pres">
      <dgm:prSet presAssocID="{5C0208DA-98BF-074A-B0E1-279F979845C0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C4BE233F-9AB7-C54D-988A-003156B686A7}" type="presOf" srcId="{5D6C2473-1A97-4A4C-BDD6-7B4448E5C484}" destId="{EE261AC5-870F-C741-B6F2-2C46368A542B}" srcOrd="0" destOrd="0" presId="urn:microsoft.com/office/officeart/2005/8/layout/cycle1"/>
    <dgm:cxn modelId="{9B6289B2-BA70-964C-898F-39F23F509680}" type="presOf" srcId="{5C0208DA-98BF-074A-B0E1-279F979845C0}" destId="{651471D9-BD4E-3947-BBA4-8A9580BC6FD1}" srcOrd="0" destOrd="0" presId="urn:microsoft.com/office/officeart/2005/8/layout/cycle1"/>
    <dgm:cxn modelId="{F6415B0F-6AB1-C74A-92B7-5A25A83A3F02}" type="presOf" srcId="{5B4F23FE-183F-DA49-BFAE-9F932E85AA24}" destId="{35CD89E4-D646-6D47-8747-B9B2278DC4C3}" srcOrd="0" destOrd="0" presId="urn:microsoft.com/office/officeart/2005/8/layout/cycle1"/>
    <dgm:cxn modelId="{F02C733A-21DC-2347-9F74-9D96CE142687}" type="presOf" srcId="{E450D9EF-EEA6-484F-91DB-8522B2C67B33}" destId="{C5DDF275-9A12-774D-AD8C-46F35B80F039}" srcOrd="0" destOrd="0" presId="urn:microsoft.com/office/officeart/2005/8/layout/cycle1"/>
    <dgm:cxn modelId="{F1778ACD-D80C-5F44-9CD1-3794C8AAD63E}" type="presOf" srcId="{8CB78055-E48B-1D41-98A6-30E9DB4465D0}" destId="{B08FB0BE-5513-A344-B90C-C8BD039DA865}" srcOrd="0" destOrd="0" presId="urn:microsoft.com/office/officeart/2005/8/layout/cycle1"/>
    <dgm:cxn modelId="{375F6E05-ADE7-8A41-AB55-E9751DFA63ED}" srcId="{5D6C2473-1A97-4A4C-BDD6-7B4448E5C484}" destId="{5B4F23FE-183F-DA49-BFAE-9F932E85AA24}" srcOrd="2" destOrd="0" parTransId="{B341A215-37DA-2945-BAB1-8575F7ED15F8}" sibTransId="{5C0208DA-98BF-074A-B0E1-279F979845C0}"/>
    <dgm:cxn modelId="{58F433A2-49FD-6B4F-AFC1-3C3E4AC3EFA3}" type="presOf" srcId="{029BC380-AE06-F049-B233-B94CED337229}" destId="{2BCD63F8-0992-8047-BD3E-C7C6642751FB}" srcOrd="0" destOrd="0" presId="urn:microsoft.com/office/officeart/2005/8/layout/cycle1"/>
    <dgm:cxn modelId="{FEA3977B-7A4E-4F48-985D-59EE16EB43BD}" srcId="{5D6C2473-1A97-4A4C-BDD6-7B4448E5C484}" destId="{029BC380-AE06-F049-B233-B94CED337229}" srcOrd="0" destOrd="0" parTransId="{D2E85C33-17F9-6041-8124-4527FFC4F127}" sibTransId="{80B5D6D9-62AF-0949-9392-2C34C03328C1}"/>
    <dgm:cxn modelId="{5CD1347E-FBC1-AC49-A3D7-8251F221C4EB}" srcId="{5D6C2473-1A97-4A4C-BDD6-7B4448E5C484}" destId="{E450D9EF-EEA6-484F-91DB-8522B2C67B33}" srcOrd="1" destOrd="0" parTransId="{2BF3A702-2F6B-C247-9A43-4C0E58139F72}" sibTransId="{8CB78055-E48B-1D41-98A6-30E9DB4465D0}"/>
    <dgm:cxn modelId="{ECE2702E-45B9-9C43-B106-ADD74C74D18B}" type="presOf" srcId="{80B5D6D9-62AF-0949-9392-2C34C03328C1}" destId="{16E50070-4A9A-5348-945D-89CB77A8A698}" srcOrd="0" destOrd="0" presId="urn:microsoft.com/office/officeart/2005/8/layout/cycle1"/>
    <dgm:cxn modelId="{6C78F161-32FB-1F40-9C2D-059941985FC6}" type="presParOf" srcId="{EE261AC5-870F-C741-B6F2-2C46368A542B}" destId="{44E81398-CBD3-AD4D-A9D3-D78E2B03BEA4}" srcOrd="0" destOrd="0" presId="urn:microsoft.com/office/officeart/2005/8/layout/cycle1"/>
    <dgm:cxn modelId="{A9362F6C-7B39-0B48-A749-FBFAA85D7401}" type="presParOf" srcId="{EE261AC5-870F-C741-B6F2-2C46368A542B}" destId="{2BCD63F8-0992-8047-BD3E-C7C6642751FB}" srcOrd="1" destOrd="0" presId="urn:microsoft.com/office/officeart/2005/8/layout/cycle1"/>
    <dgm:cxn modelId="{BAC4932A-2EFA-A041-A755-816B5554DC94}" type="presParOf" srcId="{EE261AC5-870F-C741-B6F2-2C46368A542B}" destId="{16E50070-4A9A-5348-945D-89CB77A8A698}" srcOrd="2" destOrd="0" presId="urn:microsoft.com/office/officeart/2005/8/layout/cycle1"/>
    <dgm:cxn modelId="{18A48FA1-7D46-2346-9F43-1D712963A842}" type="presParOf" srcId="{EE261AC5-870F-C741-B6F2-2C46368A542B}" destId="{4F8B848D-972E-7742-87F6-4B9CE37481E2}" srcOrd="3" destOrd="0" presId="urn:microsoft.com/office/officeart/2005/8/layout/cycle1"/>
    <dgm:cxn modelId="{D4D5003A-F6B5-7A4C-AFDD-B3156D52AF12}" type="presParOf" srcId="{EE261AC5-870F-C741-B6F2-2C46368A542B}" destId="{C5DDF275-9A12-774D-AD8C-46F35B80F039}" srcOrd="4" destOrd="0" presId="urn:microsoft.com/office/officeart/2005/8/layout/cycle1"/>
    <dgm:cxn modelId="{5992881C-C443-FE4F-878C-DD1C83EF8C16}" type="presParOf" srcId="{EE261AC5-870F-C741-B6F2-2C46368A542B}" destId="{B08FB0BE-5513-A344-B90C-C8BD039DA865}" srcOrd="5" destOrd="0" presId="urn:microsoft.com/office/officeart/2005/8/layout/cycle1"/>
    <dgm:cxn modelId="{63BF808B-FC8C-9B4F-AB88-A003F6D2B728}" type="presParOf" srcId="{EE261AC5-870F-C741-B6F2-2C46368A542B}" destId="{513D2D8C-3006-F147-A26E-43702AFA7FBE}" srcOrd="6" destOrd="0" presId="urn:microsoft.com/office/officeart/2005/8/layout/cycle1"/>
    <dgm:cxn modelId="{4D38BA28-90ED-9B48-83E8-53399D434351}" type="presParOf" srcId="{EE261AC5-870F-C741-B6F2-2C46368A542B}" destId="{35CD89E4-D646-6D47-8747-B9B2278DC4C3}" srcOrd="7" destOrd="0" presId="urn:microsoft.com/office/officeart/2005/8/layout/cycle1"/>
    <dgm:cxn modelId="{744DCFEA-937F-1049-BECB-94665BDFF342}" type="presParOf" srcId="{EE261AC5-870F-C741-B6F2-2C46368A542B}" destId="{651471D9-BD4E-3947-BBA4-8A9580BC6FD1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D63F8-0992-8047-BD3E-C7C6642751FB}">
      <dsp:nvSpPr>
        <dsp:cNvPr id="0" name=""/>
        <dsp:cNvSpPr/>
      </dsp:nvSpPr>
      <dsp:spPr>
        <a:xfrm>
          <a:off x="4857412" y="426901"/>
          <a:ext cx="2169914" cy="2169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URI</a:t>
          </a:r>
          <a:endParaRPr lang="en-US" sz="5800" kern="1200" dirty="0"/>
        </a:p>
      </dsp:txBody>
      <dsp:txXfrm>
        <a:off x="4857412" y="426901"/>
        <a:ext cx="2169914" cy="2169914"/>
      </dsp:txXfrm>
    </dsp:sp>
    <dsp:sp modelId="{16E50070-4A9A-5348-945D-89CB77A8A698}">
      <dsp:nvSpPr>
        <dsp:cNvPr id="0" name=""/>
        <dsp:cNvSpPr/>
      </dsp:nvSpPr>
      <dsp:spPr>
        <a:xfrm>
          <a:off x="1546110" y="-1683"/>
          <a:ext cx="5137379" cy="5137379"/>
        </a:xfrm>
        <a:prstGeom prst="circularArrow">
          <a:avLst>
            <a:gd name="adj1" fmla="val 8236"/>
            <a:gd name="adj2" fmla="val 575086"/>
            <a:gd name="adj3" fmla="val 2968572"/>
            <a:gd name="adj4" fmla="val 48562"/>
            <a:gd name="adj5" fmla="val 96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DDF275-9A12-774D-AD8C-46F35B80F039}">
      <dsp:nvSpPr>
        <dsp:cNvPr id="0" name=""/>
        <dsp:cNvSpPr/>
      </dsp:nvSpPr>
      <dsp:spPr>
        <a:xfrm>
          <a:off x="3029842" y="3592344"/>
          <a:ext cx="2169914" cy="2169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HTTP</a:t>
          </a:r>
          <a:endParaRPr lang="en-US" sz="5800" kern="1200" dirty="0"/>
        </a:p>
      </dsp:txBody>
      <dsp:txXfrm>
        <a:off x="3029842" y="3592344"/>
        <a:ext cx="2169914" cy="2169914"/>
      </dsp:txXfrm>
    </dsp:sp>
    <dsp:sp modelId="{B08FB0BE-5513-A344-B90C-C8BD039DA865}">
      <dsp:nvSpPr>
        <dsp:cNvPr id="0" name=""/>
        <dsp:cNvSpPr/>
      </dsp:nvSpPr>
      <dsp:spPr>
        <a:xfrm>
          <a:off x="1546110" y="-1683"/>
          <a:ext cx="5137379" cy="5137379"/>
        </a:xfrm>
        <a:prstGeom prst="circularArrow">
          <a:avLst>
            <a:gd name="adj1" fmla="val 8236"/>
            <a:gd name="adj2" fmla="val 575086"/>
            <a:gd name="adj3" fmla="val 10176351"/>
            <a:gd name="adj4" fmla="val 7256342"/>
            <a:gd name="adj5" fmla="val 96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CD89E4-D646-6D47-8747-B9B2278DC4C3}">
      <dsp:nvSpPr>
        <dsp:cNvPr id="0" name=""/>
        <dsp:cNvSpPr/>
      </dsp:nvSpPr>
      <dsp:spPr>
        <a:xfrm>
          <a:off x="1202273" y="426901"/>
          <a:ext cx="2169914" cy="2169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HTML</a:t>
          </a:r>
          <a:endParaRPr lang="en-US" sz="5800" kern="1200" dirty="0"/>
        </a:p>
      </dsp:txBody>
      <dsp:txXfrm>
        <a:off x="1202273" y="426901"/>
        <a:ext cx="2169914" cy="2169914"/>
      </dsp:txXfrm>
    </dsp:sp>
    <dsp:sp modelId="{651471D9-BD4E-3947-BBA4-8A9580BC6FD1}">
      <dsp:nvSpPr>
        <dsp:cNvPr id="0" name=""/>
        <dsp:cNvSpPr/>
      </dsp:nvSpPr>
      <dsp:spPr>
        <a:xfrm>
          <a:off x="1546110" y="-1683"/>
          <a:ext cx="5137379" cy="5137379"/>
        </a:xfrm>
        <a:prstGeom prst="circularArrow">
          <a:avLst>
            <a:gd name="adj1" fmla="val 8236"/>
            <a:gd name="adj2" fmla="val 575086"/>
            <a:gd name="adj3" fmla="val 16861127"/>
            <a:gd name="adj4" fmla="val 14963787"/>
            <a:gd name="adj5" fmla="val 96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D63F8-0992-8047-BD3E-C7C6642751FB}">
      <dsp:nvSpPr>
        <dsp:cNvPr id="0" name=""/>
        <dsp:cNvSpPr/>
      </dsp:nvSpPr>
      <dsp:spPr>
        <a:xfrm>
          <a:off x="4857412" y="426901"/>
          <a:ext cx="2169914" cy="2169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URI</a:t>
          </a:r>
          <a:endParaRPr lang="en-US" sz="5800" kern="1200" dirty="0"/>
        </a:p>
      </dsp:txBody>
      <dsp:txXfrm>
        <a:off x="4857412" y="426901"/>
        <a:ext cx="2169914" cy="2169914"/>
      </dsp:txXfrm>
    </dsp:sp>
    <dsp:sp modelId="{16E50070-4A9A-5348-945D-89CB77A8A698}">
      <dsp:nvSpPr>
        <dsp:cNvPr id="0" name=""/>
        <dsp:cNvSpPr/>
      </dsp:nvSpPr>
      <dsp:spPr>
        <a:xfrm>
          <a:off x="1546110" y="-1683"/>
          <a:ext cx="5137379" cy="5137379"/>
        </a:xfrm>
        <a:prstGeom prst="circularArrow">
          <a:avLst>
            <a:gd name="adj1" fmla="val 8236"/>
            <a:gd name="adj2" fmla="val 575086"/>
            <a:gd name="adj3" fmla="val 2968572"/>
            <a:gd name="adj4" fmla="val 48562"/>
            <a:gd name="adj5" fmla="val 96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DDF275-9A12-774D-AD8C-46F35B80F039}">
      <dsp:nvSpPr>
        <dsp:cNvPr id="0" name=""/>
        <dsp:cNvSpPr/>
      </dsp:nvSpPr>
      <dsp:spPr>
        <a:xfrm>
          <a:off x="3029842" y="3592344"/>
          <a:ext cx="2169914" cy="2169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HTTP</a:t>
          </a:r>
          <a:endParaRPr lang="en-US" sz="5800" kern="1200" dirty="0"/>
        </a:p>
      </dsp:txBody>
      <dsp:txXfrm>
        <a:off x="3029842" y="3592344"/>
        <a:ext cx="2169914" cy="2169914"/>
      </dsp:txXfrm>
    </dsp:sp>
    <dsp:sp modelId="{B08FB0BE-5513-A344-B90C-C8BD039DA865}">
      <dsp:nvSpPr>
        <dsp:cNvPr id="0" name=""/>
        <dsp:cNvSpPr/>
      </dsp:nvSpPr>
      <dsp:spPr>
        <a:xfrm>
          <a:off x="1546110" y="-1683"/>
          <a:ext cx="5137379" cy="5137379"/>
        </a:xfrm>
        <a:prstGeom prst="circularArrow">
          <a:avLst>
            <a:gd name="adj1" fmla="val 8236"/>
            <a:gd name="adj2" fmla="val 575086"/>
            <a:gd name="adj3" fmla="val 10176351"/>
            <a:gd name="adj4" fmla="val 7256342"/>
            <a:gd name="adj5" fmla="val 96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CD89E4-D646-6D47-8747-B9B2278DC4C3}">
      <dsp:nvSpPr>
        <dsp:cNvPr id="0" name=""/>
        <dsp:cNvSpPr/>
      </dsp:nvSpPr>
      <dsp:spPr>
        <a:xfrm>
          <a:off x="1202273" y="426901"/>
          <a:ext cx="2169914" cy="2169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HTML</a:t>
          </a:r>
          <a:endParaRPr lang="en-US" sz="5800" kern="1200" dirty="0"/>
        </a:p>
      </dsp:txBody>
      <dsp:txXfrm>
        <a:off x="1202273" y="426901"/>
        <a:ext cx="2169914" cy="2169914"/>
      </dsp:txXfrm>
    </dsp:sp>
    <dsp:sp modelId="{651471D9-BD4E-3947-BBA4-8A9580BC6FD1}">
      <dsp:nvSpPr>
        <dsp:cNvPr id="0" name=""/>
        <dsp:cNvSpPr/>
      </dsp:nvSpPr>
      <dsp:spPr>
        <a:xfrm>
          <a:off x="1546110" y="-1683"/>
          <a:ext cx="5137379" cy="5137379"/>
        </a:xfrm>
        <a:prstGeom prst="circularArrow">
          <a:avLst>
            <a:gd name="adj1" fmla="val 8236"/>
            <a:gd name="adj2" fmla="val 575086"/>
            <a:gd name="adj3" fmla="val 16861127"/>
            <a:gd name="adj4" fmla="val 14963787"/>
            <a:gd name="adj5" fmla="val 960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F0151-EC07-934A-AE26-1DBB68DC41B8}" type="datetimeFigureOut">
              <a:rPr lang="en-US" smtClean="0"/>
              <a:t>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7CE2-62FE-FC4C-963B-9645AF7FF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8267C-E060-7343-A0FE-934AF6E9F7DE}" type="datetimeFigureOut">
              <a:rPr lang="en-US" smtClean="0"/>
              <a:t>1/15/15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2F925-CF16-7049-971D-A8B2B4D2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87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14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Chrome 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www.google.com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33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where we ended the first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46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2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59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AKA putting the hypertext in HTML.</a:t>
            </a:r>
          </a:p>
          <a:p>
            <a:endParaRPr lang="en-US" dirty="0" smtClean="0"/>
          </a:p>
          <a:p>
            <a:r>
              <a:rPr lang="en-US" dirty="0" smtClean="0"/>
              <a:t>What does </a:t>
            </a:r>
            <a:r>
              <a:rPr lang="en-US" dirty="0" err="1" smtClean="0"/>
              <a:t>href</a:t>
            </a:r>
            <a:r>
              <a:rPr lang="en-US" dirty="0" smtClean="0"/>
              <a:t> stand</a:t>
            </a:r>
            <a:r>
              <a:rPr lang="en-US" baseline="0" dirty="0" smtClean="0"/>
              <a:t> for?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3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69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do we need the Content-Length header?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web browser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92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10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r>
              <a:rPr lang="en-US" baseline="0" dirty="0" smtClean="0"/>
              <a:t> Birth of Internet and the Web?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Difference?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2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Relationship</a:t>
            </a:r>
            <a:r>
              <a:rPr lang="en-US" baseline="0" dirty="0" smtClean="0"/>
              <a:t> between the three core technologies.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URIs describe how to make an HTTP request, and an HTTP response contains HTML, which contains data plus URIs for more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51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Relationship</a:t>
            </a:r>
            <a:r>
              <a:rPr lang="en-US" baseline="0" dirty="0" smtClean="0"/>
              <a:t> between the three core technologies.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URIs describe how to make an HTTP request, and an HTTP response contains HTML, which contains data plus URIs for more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51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the scheme, authority, path, query, and fragment of each example?</a:t>
            </a:r>
          </a:p>
          <a:p>
            <a:r>
              <a:rPr lang="en-US" baseline="0" dirty="0" smtClean="0"/>
              <a:t>Is each example a URI?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72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might you want a proxy?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0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Deliberately vague!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7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6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Adam Doupé, Security and Vulnerability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4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9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9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Adam Doupé, Security and </a:t>
            </a:r>
            <a:r>
              <a:rPr lang="fr-FR" dirty="0" err="1" smtClean="0"/>
              <a:t>Vulnerability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  <p:pic>
        <p:nvPicPr>
          <p:cNvPr id="7" name="Picture 18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2300" y="6356353"/>
            <a:ext cx="444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0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smtClean="0"/>
              <a:t>The Web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059281"/>
          </a:xfrm>
        </p:spPr>
        <p:txBody>
          <a:bodyPr>
            <a:normAutofit fontScale="70000" lnSpcReduction="20000"/>
          </a:bodyPr>
          <a:lstStyle/>
          <a:p>
            <a:r>
              <a:rPr lang="en-US" noProof="0" dirty="0" smtClean="0"/>
              <a:t>CSE 591 – Security and Vulnerability </a:t>
            </a:r>
            <a:r>
              <a:rPr lang="en-US" noProof="0" dirty="0" smtClean="0"/>
              <a:t>Analysis</a:t>
            </a:r>
          </a:p>
          <a:p>
            <a:r>
              <a:rPr lang="en-US" dirty="0"/>
              <a:t>Spring 2015</a:t>
            </a:r>
          </a:p>
          <a:p>
            <a:endParaRPr lang="en-US" noProof="0" dirty="0" smtClean="0"/>
          </a:p>
          <a:p>
            <a:r>
              <a:rPr lang="en-US" dirty="0" smtClean="0"/>
              <a:t>Adam Doupé</a:t>
            </a:r>
          </a:p>
          <a:p>
            <a:r>
              <a:rPr lang="en-US" i="1" noProof="0" dirty="0" smtClean="0"/>
              <a:t>Arizona State University</a:t>
            </a:r>
            <a:endParaRPr lang="en-US" noProof="0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adamdoupe.com</a:t>
            </a:r>
            <a:endParaRPr lang="en-US" noProof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Content of some slides provided by Giovanni Vigna of UCSB, with approval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389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857835"/>
              </p:ext>
            </p:extLst>
          </p:nvPr>
        </p:nvGraphicFramePr>
        <p:xfrm>
          <a:off x="457200" y="362877"/>
          <a:ext cx="8229600" cy="576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032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Uniform Resource Identifier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Essential meta-data to reach/find a resource</a:t>
            </a:r>
          </a:p>
          <a:p>
            <a:r>
              <a:rPr lang="en-US" noProof="0" smtClean="0"/>
              <a:t>Answers the following questions:</a:t>
            </a:r>
          </a:p>
          <a:p>
            <a:pPr lvl="1"/>
            <a:r>
              <a:rPr lang="en-US" noProof="0" smtClean="0"/>
              <a:t>Which server has it?</a:t>
            </a:r>
          </a:p>
          <a:p>
            <a:pPr lvl="1"/>
            <a:r>
              <a:rPr lang="en-US" noProof="0" smtClean="0"/>
              <a:t>How do I ask?</a:t>
            </a:r>
          </a:p>
          <a:p>
            <a:pPr lvl="1"/>
            <a:r>
              <a:rPr lang="en-US" noProof="0" smtClean="0"/>
              <a:t>How can the server locate the resource?</a:t>
            </a:r>
          </a:p>
          <a:p>
            <a:r>
              <a:rPr lang="en-US" noProof="0" smtClean="0"/>
              <a:t>Latest definition in RFC 3986 (January 2005)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7245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smtClean="0"/>
              <a:t>URI – Syntax 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noProof="0" smtClean="0">
                <a:latin typeface="Consolas"/>
                <a:cs typeface="Consolas"/>
              </a:rPr>
              <a:t>&lt;scheme&gt;:&lt;authority&gt;/&lt;path&gt;?&lt;query&gt;#&lt;fragment&gt;</a:t>
            </a:r>
          </a:p>
          <a:p>
            <a:pPr marL="0" indent="0">
              <a:buNone/>
            </a:pPr>
            <a:endParaRPr lang="en-US" sz="2400" noProof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400" noProof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55915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URI – Syntax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noProof="0">
                <a:latin typeface="Consolas"/>
                <a:cs typeface="Consolas"/>
              </a:rPr>
              <a:t>&lt;scheme&gt;:&lt;authority&gt;/&lt;path&gt;?&lt;query&gt;#&lt;fragment&gt;</a:t>
            </a:r>
          </a:p>
          <a:p>
            <a:endParaRPr lang="en-US" noProof="0" smtClean="0"/>
          </a:p>
          <a:p>
            <a:r>
              <a:rPr lang="en-US" noProof="0" smtClean="0"/>
              <a:t>scheme</a:t>
            </a:r>
          </a:p>
          <a:p>
            <a:pPr lvl="1"/>
            <a:r>
              <a:rPr lang="en-US" noProof="0" smtClean="0"/>
              <a:t>The protocol to use to request the resource</a:t>
            </a:r>
          </a:p>
          <a:p>
            <a:r>
              <a:rPr lang="en-US" noProof="0" smtClean="0"/>
              <a:t>authority</a:t>
            </a:r>
          </a:p>
          <a:p>
            <a:pPr lvl="1"/>
            <a:r>
              <a:rPr lang="en-US" noProof="0" smtClean="0"/>
              <a:t>The entity that controls the interpretation of the rest of the URI</a:t>
            </a:r>
          </a:p>
          <a:p>
            <a:pPr lvl="1"/>
            <a:r>
              <a:rPr lang="en-US" noProof="0" smtClean="0"/>
              <a:t>Usually a server name</a:t>
            </a:r>
          </a:p>
          <a:p>
            <a:pPr lvl="2"/>
            <a:r>
              <a:rPr lang="en-US" noProof="0" smtClean="0"/>
              <a:t>&lt;username&gt;@&lt;host&gt;:&lt;port&gt;</a:t>
            </a:r>
          </a:p>
          <a:p>
            <a:r>
              <a:rPr lang="en-US" noProof="0" smtClean="0"/>
              <a:t>path</a:t>
            </a:r>
          </a:p>
          <a:p>
            <a:pPr lvl="1"/>
            <a:r>
              <a:rPr lang="en-US" noProof="0" smtClean="0"/>
              <a:t>Usually a hierarchical pathname composed of “/” separated strings</a:t>
            </a:r>
          </a:p>
          <a:p>
            <a:r>
              <a:rPr lang="en-US" noProof="0" smtClean="0"/>
              <a:t>query</a:t>
            </a:r>
          </a:p>
          <a:p>
            <a:pPr lvl="1"/>
            <a:r>
              <a:rPr lang="en-US" noProof="0" smtClean="0"/>
              <a:t>Used to pass non-hierarchical data</a:t>
            </a:r>
          </a:p>
          <a:p>
            <a:r>
              <a:rPr lang="en-US" noProof="0" smtClean="0"/>
              <a:t>fragment</a:t>
            </a:r>
          </a:p>
          <a:p>
            <a:pPr lvl="1"/>
            <a:r>
              <a:rPr lang="en-US" noProof="0" smtClean="0"/>
              <a:t>Used to identify a subsection or subresource of the resource</a:t>
            </a:r>
          </a:p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3136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smtClean="0"/>
              <a:t>URI – Syntax 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noProof="0" smtClean="0">
                <a:latin typeface="Consolas"/>
                <a:cs typeface="Consolas"/>
              </a:rPr>
              <a:t>&lt;scheme&gt;:&lt;authority&gt;/&lt;path&gt;?&lt;query&gt;#&lt;fragment&gt;</a:t>
            </a:r>
          </a:p>
          <a:p>
            <a:pPr marL="0" indent="0">
              <a:buNone/>
            </a:pPr>
            <a:endParaRPr lang="en-US" sz="2400" noProof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noProof="0" smtClean="0">
                <a:latin typeface="Consolas"/>
                <a:cs typeface="Consolas"/>
              </a:rPr>
              <a:t>Examples:</a:t>
            </a:r>
          </a:p>
          <a:p>
            <a:pPr marL="0" indent="0">
              <a:buNone/>
            </a:pPr>
            <a:r>
              <a:rPr lang="en-US" sz="2400" noProof="0">
                <a:latin typeface="Consolas"/>
                <a:cs typeface="Consolas"/>
              </a:rPr>
              <a:t>foo://example.com:8042/over/there</a:t>
            </a:r>
            <a:r>
              <a:rPr lang="en-US" sz="2400" noProof="0" smtClean="0">
                <a:latin typeface="Consolas"/>
                <a:cs typeface="Consolas"/>
              </a:rPr>
              <a:t>?test=bar#nose</a:t>
            </a:r>
          </a:p>
          <a:p>
            <a:pPr marL="0" indent="0">
              <a:buNone/>
            </a:pPr>
            <a:endParaRPr lang="en-US" sz="2400" noProof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noProof="0">
                <a:latin typeface="Consolas"/>
                <a:cs typeface="Consolas"/>
              </a:rPr>
              <a:t>ftp://ftp.ietf.org/rfc/rfc1808.</a:t>
            </a:r>
            <a:r>
              <a:rPr lang="en-US" sz="2400" noProof="0" smtClean="0">
                <a:latin typeface="Consolas"/>
                <a:cs typeface="Consolas"/>
              </a:rPr>
              <a:t>txt</a:t>
            </a:r>
          </a:p>
          <a:p>
            <a:pPr marL="0" indent="0">
              <a:buNone/>
            </a:pPr>
            <a:endParaRPr lang="en-US" sz="2400" noProof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noProof="0" smtClean="0">
                <a:latin typeface="Consolas"/>
                <a:cs typeface="Consolas"/>
              </a:rPr>
              <a:t>mailto:doupe@asu.edu</a:t>
            </a:r>
          </a:p>
          <a:p>
            <a:pPr marL="0" indent="0">
              <a:buNone/>
            </a:pPr>
            <a:endParaRPr lang="en-US" sz="2400" noProof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noProof="0" smtClean="0">
                <a:latin typeface="Consolas"/>
                <a:cs typeface="Consolas"/>
              </a:rPr>
              <a:t>https://example.com/test/example:1.html?/adam</a:t>
            </a:r>
            <a:endParaRPr lang="en-US" sz="2400" noProof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400" noProof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91506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URI – </a:t>
            </a:r>
            <a:r>
              <a:rPr lang="en-US" noProof="0" smtClean="0"/>
              <a:t>Reserved Characters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0078"/>
            <a:ext cx="410607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noProof="0" smtClean="0">
                <a:latin typeface="Consolas"/>
                <a:cs typeface="Consolas"/>
              </a:rPr>
              <a:t>:</a:t>
            </a:r>
          </a:p>
          <a:p>
            <a:pPr marL="0" indent="0">
              <a:buNone/>
            </a:pPr>
            <a:r>
              <a:rPr lang="en-US" noProof="0" smtClean="0">
                <a:latin typeface="Consolas"/>
                <a:cs typeface="Consolas"/>
              </a:rPr>
              <a:t>/</a:t>
            </a:r>
          </a:p>
          <a:p>
            <a:pPr marL="0" indent="0">
              <a:buNone/>
            </a:pPr>
            <a:r>
              <a:rPr lang="en-US" noProof="0" smtClean="0">
                <a:latin typeface="Consolas"/>
                <a:cs typeface="Consolas"/>
              </a:rPr>
              <a:t>?</a:t>
            </a:r>
          </a:p>
          <a:p>
            <a:pPr marL="0" indent="0">
              <a:buNone/>
            </a:pPr>
            <a:r>
              <a:rPr lang="en-US" noProof="0" smtClean="0">
                <a:latin typeface="Consolas"/>
                <a:cs typeface="Consolas"/>
              </a:rPr>
              <a:t>#</a:t>
            </a:r>
          </a:p>
          <a:p>
            <a:pPr marL="0" indent="0">
              <a:buNone/>
            </a:pPr>
            <a:r>
              <a:rPr lang="en-US" noProof="0" smtClean="0">
                <a:latin typeface="Consolas"/>
                <a:cs typeface="Consolas"/>
              </a:rPr>
              <a:t>[</a:t>
            </a:r>
          </a:p>
          <a:p>
            <a:pPr marL="0" indent="0">
              <a:buNone/>
            </a:pPr>
            <a:r>
              <a:rPr lang="en-US" noProof="0" smtClean="0">
                <a:latin typeface="Consolas"/>
                <a:cs typeface="Consolas"/>
              </a:rPr>
              <a:t>]</a:t>
            </a:r>
          </a:p>
          <a:p>
            <a:pPr marL="0" indent="0">
              <a:buNone/>
            </a:pPr>
            <a:r>
              <a:rPr lang="en-US" noProof="0" smtClean="0">
                <a:latin typeface="Consolas"/>
                <a:cs typeface="Consolas"/>
              </a:rPr>
              <a:t>@</a:t>
            </a:r>
          </a:p>
          <a:p>
            <a:pPr marL="0" indent="0">
              <a:buNone/>
            </a:pPr>
            <a:r>
              <a:rPr lang="en-US" noProof="0" smtClean="0">
                <a:latin typeface="Consolas"/>
                <a:cs typeface="Consolas"/>
              </a:rPr>
              <a:t>!</a:t>
            </a:r>
          </a:p>
          <a:p>
            <a:pPr marL="0" indent="0">
              <a:buNone/>
            </a:pPr>
            <a:r>
              <a:rPr lang="en-US" noProof="0" smtClean="0">
                <a:latin typeface="Consolas"/>
                <a:cs typeface="Consolas"/>
              </a:rPr>
              <a:t>$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63278" y="1650078"/>
            <a:ext cx="410607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Consolas"/>
                <a:cs typeface="Consolas"/>
              </a:rPr>
              <a:t>&amp;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latin typeface="Consolas"/>
                <a:cs typeface="Consolas"/>
              </a:rPr>
              <a:t>‘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latin typeface="Consolas"/>
                <a:cs typeface="Consolas"/>
              </a:rPr>
              <a:t>(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latin typeface="Consolas"/>
                <a:cs typeface="Consolas"/>
              </a:rPr>
              <a:t>)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latin typeface="Consolas"/>
                <a:cs typeface="Consolas"/>
              </a:rPr>
              <a:t>*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latin typeface="Consolas"/>
                <a:cs typeface="Consolas"/>
              </a:rPr>
              <a:t>+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latin typeface="Consolas"/>
                <a:cs typeface="Consolas"/>
              </a:rPr>
              <a:t>=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1621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URI – Percent Encoding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Must be </a:t>
            </a:r>
            <a:r>
              <a:rPr lang="en-US" noProof="0"/>
              <a:t>u</a:t>
            </a:r>
            <a:r>
              <a:rPr lang="en-US" noProof="0" smtClean="0"/>
              <a:t>sed to encode anything that is </a:t>
            </a:r>
            <a:r>
              <a:rPr lang="en-US" b="1" noProof="0" smtClean="0"/>
              <a:t>not</a:t>
            </a:r>
            <a:r>
              <a:rPr lang="en-US" noProof="0" smtClean="0"/>
              <a:t> of the following:</a:t>
            </a:r>
            <a:br>
              <a:rPr lang="en-US" noProof="0" smtClean="0"/>
            </a:br>
            <a:r>
              <a:rPr lang="en-US" noProof="0" smtClean="0"/>
              <a:t>Alpha [</a:t>
            </a:r>
            <a:r>
              <a:rPr lang="en-US" noProof="0" smtClean="0">
                <a:latin typeface="Consolas"/>
                <a:cs typeface="Consolas"/>
              </a:rPr>
              <a:t>a-zA-Z</a:t>
            </a:r>
            <a:r>
              <a:rPr lang="en-US" noProof="0" smtClean="0"/>
              <a:t>]</a:t>
            </a:r>
            <a:br>
              <a:rPr lang="en-US" noProof="0" smtClean="0"/>
            </a:br>
            <a:r>
              <a:rPr lang="en-US" noProof="0" smtClean="0"/>
              <a:t>Digit [</a:t>
            </a:r>
            <a:r>
              <a:rPr lang="en-US" noProof="0" smtClean="0">
                <a:latin typeface="Consolas"/>
                <a:cs typeface="Consolas"/>
              </a:rPr>
              <a:t>0-9</a:t>
            </a:r>
            <a:r>
              <a:rPr lang="en-US" noProof="0" smtClean="0"/>
              <a:t>]</a:t>
            </a:r>
            <a:br>
              <a:rPr lang="en-US" noProof="0" smtClean="0"/>
            </a:br>
            <a:r>
              <a:rPr lang="en-US" noProof="0" smtClean="0">
                <a:latin typeface="Consolas"/>
                <a:cs typeface="Consolas"/>
              </a:rPr>
              <a:t>- </a:t>
            </a:r>
            <a:r>
              <a:rPr lang="en-US" noProof="0">
                <a:latin typeface="Consolas"/>
                <a:cs typeface="Consolas"/>
              </a:rPr>
              <a:t/>
            </a:r>
            <a:br>
              <a:rPr lang="en-US" noProof="0">
                <a:latin typeface="Consolas"/>
                <a:cs typeface="Consolas"/>
              </a:rPr>
            </a:br>
            <a:r>
              <a:rPr lang="en-US" noProof="0" smtClean="0">
                <a:latin typeface="Consolas"/>
                <a:cs typeface="Consolas"/>
              </a:rPr>
              <a:t>. </a:t>
            </a:r>
            <a:br>
              <a:rPr lang="en-US" noProof="0" smtClean="0">
                <a:latin typeface="Consolas"/>
                <a:cs typeface="Consolas"/>
              </a:rPr>
            </a:br>
            <a:r>
              <a:rPr lang="en-US" noProof="0" smtClean="0">
                <a:latin typeface="Consolas"/>
                <a:cs typeface="Consolas"/>
              </a:rPr>
              <a:t>_ </a:t>
            </a:r>
            <a:r>
              <a:rPr lang="en-US" noProof="0">
                <a:latin typeface="Consolas"/>
                <a:cs typeface="Consolas"/>
              </a:rPr>
              <a:t/>
            </a:r>
            <a:br>
              <a:rPr lang="en-US" noProof="0">
                <a:latin typeface="Consolas"/>
                <a:cs typeface="Consolas"/>
              </a:rPr>
            </a:br>
            <a:r>
              <a:rPr lang="en-US" noProof="0" smtClean="0">
                <a:latin typeface="Consolas"/>
                <a:cs typeface="Consolas"/>
              </a:rPr>
              <a:t>~</a:t>
            </a:r>
            <a:endParaRPr lang="en-US" noProof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51203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URI – Percent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noProof="0" smtClean="0"/>
              <a:t>Encode a byte outside the range with percent sign (%) followed by hexadecimal representation of byte</a:t>
            </a:r>
          </a:p>
          <a:p>
            <a:pPr lvl="1"/>
            <a:r>
              <a:rPr lang="en-US" noProof="0" smtClean="0"/>
              <a:t>&amp; -&gt; %26</a:t>
            </a:r>
          </a:p>
          <a:p>
            <a:pPr lvl="1"/>
            <a:r>
              <a:rPr lang="en-US" noProof="0" smtClean="0"/>
              <a:t>% -&gt; %25</a:t>
            </a:r>
          </a:p>
          <a:p>
            <a:pPr lvl="1"/>
            <a:r>
              <a:rPr lang="en-US" noProof="0" smtClean="0"/>
              <a:t>&lt;space&gt; -&gt; %20</a:t>
            </a:r>
          </a:p>
          <a:p>
            <a:pPr lvl="1"/>
            <a:r>
              <a:rPr lang="en-US" noProof="0" smtClean="0"/>
              <a:t>…</a:t>
            </a:r>
            <a:endParaRPr lang="en-US" noProof="0"/>
          </a:p>
          <a:p>
            <a:r>
              <a:rPr lang="en-US" noProof="0" smtClean="0"/>
              <a:t>Let’s fix our previous example:</a:t>
            </a:r>
          </a:p>
          <a:p>
            <a:pPr lvl="1"/>
            <a:r>
              <a:rPr lang="en-US" noProof="0">
                <a:latin typeface="Consolas"/>
                <a:cs typeface="Consolas"/>
              </a:rPr>
              <a:t>https://example.com/test/example:1.html?/</a:t>
            </a:r>
            <a:r>
              <a:rPr lang="en-US" noProof="0" smtClean="0">
                <a:latin typeface="Consolas"/>
                <a:cs typeface="Consolas"/>
              </a:rPr>
              <a:t>adam</a:t>
            </a:r>
            <a:endParaRPr lang="en-US" noProof="0" smtClean="0"/>
          </a:p>
          <a:p>
            <a:pPr lvl="1"/>
            <a:r>
              <a:rPr lang="en-US" noProof="0">
                <a:latin typeface="Consolas"/>
                <a:cs typeface="Consolas"/>
              </a:rPr>
              <a:t>https://example.com/test/</a:t>
            </a:r>
            <a:r>
              <a:rPr lang="en-US" noProof="0" smtClean="0">
                <a:latin typeface="Consolas"/>
                <a:cs typeface="Consolas"/>
              </a:rPr>
              <a:t>example%3A1</a:t>
            </a:r>
            <a:r>
              <a:rPr lang="en-US" noProof="0">
                <a:latin typeface="Consolas"/>
                <a:cs typeface="Consolas"/>
              </a:rPr>
              <a:t>.html</a:t>
            </a:r>
            <a:r>
              <a:rPr lang="en-US" noProof="0" smtClean="0">
                <a:latin typeface="Consolas"/>
                <a:cs typeface="Consolas"/>
              </a:rPr>
              <a:t>?%2Fadam</a:t>
            </a:r>
            <a:endParaRPr lang="en-US" noProof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7945" y="2592579"/>
            <a:ext cx="644386" cy="3988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9925" y="2991437"/>
            <a:ext cx="644386" cy="3988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87490" y="3390295"/>
            <a:ext cx="644386" cy="3988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1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URI – Absolute vs. Relative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noProof="0" dirty="0" smtClean="0"/>
              <a:t>URI can specify the absolute location of the resource</a:t>
            </a:r>
            <a:endParaRPr lang="en-US" noProof="0" dirty="0"/>
          </a:p>
          <a:p>
            <a:pPr lvl="1"/>
            <a:r>
              <a:rPr lang="en-US" noProof="0" dirty="0">
                <a:latin typeface="Consolas"/>
                <a:cs typeface="Consolas"/>
              </a:rPr>
              <a:t>https://</a:t>
            </a:r>
            <a:r>
              <a:rPr lang="en-US" noProof="0" dirty="0" err="1">
                <a:latin typeface="Consolas"/>
                <a:cs typeface="Consolas"/>
              </a:rPr>
              <a:t>example.com</a:t>
            </a:r>
            <a:r>
              <a:rPr lang="en-US" noProof="0" dirty="0">
                <a:latin typeface="Consolas"/>
                <a:cs typeface="Consolas"/>
              </a:rPr>
              <a:t>/test</a:t>
            </a:r>
            <a:r>
              <a:rPr lang="en-US" noProof="0" dirty="0" smtClean="0">
                <a:latin typeface="Consolas"/>
                <a:cs typeface="Consolas"/>
              </a:rPr>
              <a:t>/</a:t>
            </a:r>
            <a:r>
              <a:rPr lang="en-US" noProof="0" dirty="0" err="1" smtClean="0">
                <a:latin typeface="Consolas"/>
                <a:cs typeface="Consolas"/>
              </a:rPr>
              <a:t>help.html</a:t>
            </a:r>
            <a:endParaRPr lang="en-US" noProof="0" dirty="0" smtClean="0"/>
          </a:p>
          <a:p>
            <a:r>
              <a:rPr lang="en-US" noProof="0" dirty="0" smtClean="0"/>
              <a:t>Or the URI can specify a location relative to the current resource</a:t>
            </a:r>
          </a:p>
          <a:p>
            <a:pPr lvl="1"/>
            <a:r>
              <a:rPr lang="en-US" noProof="0" dirty="0" smtClean="0"/>
              <a:t>//</a:t>
            </a:r>
            <a:r>
              <a:rPr lang="en-US" noProof="0" dirty="0" err="1" smtClean="0"/>
              <a:t>example.com</a:t>
            </a:r>
            <a:r>
              <a:rPr lang="en-US" noProof="0" dirty="0" smtClean="0"/>
              <a:t>/example/</a:t>
            </a:r>
            <a:r>
              <a:rPr lang="en-US" noProof="0" dirty="0" err="1" smtClean="0"/>
              <a:t>demo.html</a:t>
            </a:r>
            <a:endParaRPr lang="en-US" noProof="0" dirty="0" smtClean="0"/>
          </a:p>
          <a:p>
            <a:pPr lvl="2"/>
            <a:r>
              <a:rPr lang="en-US" noProof="0" dirty="0" smtClean="0"/>
              <a:t>Relative to the current network-path (scheme)</a:t>
            </a:r>
          </a:p>
          <a:p>
            <a:pPr lvl="1"/>
            <a:r>
              <a:rPr lang="en-US" noProof="0" dirty="0" smtClean="0"/>
              <a:t>/test/</a:t>
            </a:r>
            <a:r>
              <a:rPr lang="en-US" noProof="0" dirty="0" err="1" smtClean="0"/>
              <a:t>help.html</a:t>
            </a:r>
            <a:endParaRPr lang="en-US" noProof="0" dirty="0" smtClean="0"/>
          </a:p>
          <a:p>
            <a:pPr lvl="2"/>
            <a:r>
              <a:rPr lang="en-US" noProof="0" dirty="0" smtClean="0"/>
              <a:t>Relative to the current authority</a:t>
            </a:r>
          </a:p>
          <a:p>
            <a:pPr lvl="1"/>
            <a:r>
              <a:rPr lang="en-US" noProof="0" dirty="0" smtClean="0"/>
              <a:t>../../</a:t>
            </a:r>
            <a:r>
              <a:rPr lang="en-US" noProof="0" dirty="0" err="1" smtClean="0"/>
              <a:t>people.html</a:t>
            </a:r>
            <a:endParaRPr lang="en-US" noProof="0" dirty="0" smtClean="0"/>
          </a:p>
          <a:p>
            <a:pPr lvl="2"/>
            <a:r>
              <a:rPr lang="en-US" noProof="0" dirty="0" smtClean="0"/>
              <a:t>Relative to the current authority and path</a:t>
            </a:r>
          </a:p>
          <a:p>
            <a:r>
              <a:rPr lang="en-US" noProof="0" dirty="0" smtClean="0"/>
              <a:t>Context important in all cases</a:t>
            </a:r>
          </a:p>
          <a:p>
            <a:pPr lvl="1"/>
            <a:r>
              <a:rPr lang="en-US" noProof="0" dirty="0" smtClean="0"/>
              <a:t>http://localhost:8080/test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475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Hypertext Transport Protocol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smtClean="0"/>
              <a:t>Protocol for how a web client can request a resource from a web server</a:t>
            </a:r>
          </a:p>
          <a:p>
            <a:r>
              <a:rPr lang="en-US" noProof="0" smtClean="0"/>
              <a:t>Based on TCP, uses port 80 by default</a:t>
            </a:r>
          </a:p>
          <a:p>
            <a:r>
              <a:rPr lang="en-US" noProof="0" smtClean="0"/>
              <a:t>Version 1.0</a:t>
            </a:r>
          </a:p>
          <a:p>
            <a:pPr lvl="1"/>
            <a:r>
              <a:rPr lang="en-US" noProof="0"/>
              <a:t>Defined in RFC </a:t>
            </a:r>
            <a:r>
              <a:rPr lang="en-US" noProof="0" smtClean="0"/>
              <a:t>1945 (May 1996)</a:t>
            </a:r>
          </a:p>
          <a:p>
            <a:r>
              <a:rPr lang="en-US" noProof="0" smtClean="0"/>
              <a:t>Version 1.1</a:t>
            </a:r>
          </a:p>
          <a:p>
            <a:pPr lvl="1"/>
            <a:r>
              <a:rPr lang="en-US" noProof="0" smtClean="0"/>
              <a:t>Defined in RFC 2616 (June 1999)</a:t>
            </a:r>
          </a:p>
          <a:p>
            <a:r>
              <a:rPr lang="en-US" noProof="0" smtClean="0"/>
              <a:t>Version 2.0</a:t>
            </a:r>
          </a:p>
          <a:p>
            <a:pPr lvl="1"/>
            <a:r>
              <a:rPr lang="en-US" noProof="0" smtClean="0"/>
              <a:t>Based on SPDY, still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276131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/>
          </a:p>
        </p:txBody>
      </p:sp>
      <p:pic>
        <p:nvPicPr>
          <p:cNvPr id="6" name="Content Placeholder 4" descr="first_www_browser_9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40" r="-16840"/>
          <a:stretch>
            <a:fillRect/>
          </a:stretch>
        </p:blipFill>
        <p:spPr>
          <a:xfrm>
            <a:off x="-774700" y="231532"/>
            <a:ext cx="10617200" cy="583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1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HTTP – Important Terms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smtClean="0"/>
              <a:t>user agent</a:t>
            </a:r>
          </a:p>
          <a:p>
            <a:pPr lvl="1"/>
            <a:r>
              <a:rPr lang="en-US" noProof="0" smtClean="0"/>
              <a:t>The client which initiates the request</a:t>
            </a:r>
          </a:p>
          <a:p>
            <a:r>
              <a:rPr lang="en-US" noProof="0" smtClean="0"/>
              <a:t>server</a:t>
            </a:r>
          </a:p>
          <a:p>
            <a:pPr lvl="1"/>
            <a:r>
              <a:rPr lang="en-US" noProof="0" smtClean="0"/>
              <a:t>A program which accepts HTTP requests and sends HTTP responses</a:t>
            </a:r>
          </a:p>
          <a:p>
            <a:r>
              <a:rPr lang="en-US" noProof="0" smtClean="0"/>
              <a:t>proxy</a:t>
            </a:r>
          </a:p>
          <a:p>
            <a:pPr lvl="1"/>
            <a:r>
              <a:rPr lang="en-US" noProof="0" smtClean="0"/>
              <a:t>An intermediary which acts as both a server and client for the purpose of making requests on behalf of other clients</a:t>
            </a:r>
          </a:p>
        </p:txBody>
      </p:sp>
    </p:spTree>
    <p:extLst>
      <p:ext uri="{BB962C8B-B14F-4D97-AF65-F5344CB8AC3E}">
        <p14:creationId xmlns:p14="http://schemas.microsoft.com/office/powerpoint/2010/main" val="285171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HTTP – Overview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Client</a:t>
            </a:r>
          </a:p>
          <a:p>
            <a:pPr lvl="1"/>
            <a:r>
              <a:rPr lang="en-US" noProof="0" smtClean="0"/>
              <a:t>Opens TCP connection to the server</a:t>
            </a:r>
          </a:p>
          <a:p>
            <a:pPr lvl="1"/>
            <a:r>
              <a:rPr lang="en-US" noProof="0" smtClean="0"/>
              <a:t>Sends request to the server</a:t>
            </a:r>
          </a:p>
          <a:p>
            <a:r>
              <a:rPr lang="en-US" noProof="0" smtClean="0"/>
              <a:t>Server</a:t>
            </a:r>
          </a:p>
          <a:p>
            <a:pPr lvl="1"/>
            <a:r>
              <a:rPr lang="en-US" noProof="0" smtClean="0"/>
              <a:t>Listens for incoming TCP connections</a:t>
            </a:r>
          </a:p>
          <a:p>
            <a:pPr lvl="1"/>
            <a:r>
              <a:rPr lang="en-US" noProof="0" smtClean="0"/>
              <a:t>Reads request</a:t>
            </a:r>
          </a:p>
          <a:p>
            <a:pPr lvl="1"/>
            <a:r>
              <a:rPr lang="en-US" noProof="0" smtClean="0"/>
              <a:t>Sends response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7645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HTTP – Overview </a:t>
            </a:r>
            <a:endParaRPr lang="en-US" noProof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372" y="2577715"/>
            <a:ext cx="1817428" cy="1817428"/>
          </a:xfrm>
          <a:prstGeom prst="rect">
            <a:avLst/>
          </a:prstGeom>
        </p:spPr>
      </p:pic>
      <p:pic>
        <p:nvPicPr>
          <p:cNvPr id="6" name="Picture 5" descr="skd188256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0" y="2853249"/>
            <a:ext cx="2106285" cy="1805139"/>
          </a:xfrm>
          <a:prstGeom prst="rect">
            <a:avLst/>
          </a:prstGeom>
        </p:spPr>
      </p:pic>
      <p:pic>
        <p:nvPicPr>
          <p:cNvPr id="7" name="Picture 6" descr="firef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9" y="3001135"/>
            <a:ext cx="810980" cy="7204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623186" y="3009767"/>
            <a:ext cx="524618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623187" y="3383737"/>
            <a:ext cx="5246185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45045" y="2528279"/>
            <a:ext cx="220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olas"/>
                <a:cs typeface="Consolas"/>
              </a:rPr>
              <a:t>HTTP Request</a:t>
            </a: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4130" y="3490722"/>
            <a:ext cx="235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olas"/>
                <a:cs typeface="Consolas"/>
              </a:rPr>
              <a:t>HTTP Response</a:t>
            </a: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6846" y="4427555"/>
            <a:ext cx="180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olas"/>
                <a:cs typeface="Consolas"/>
              </a:rPr>
              <a:t>Server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4579955"/>
            <a:ext cx="180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olas"/>
                <a:cs typeface="Consolas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212102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HTTP – Overview </a:t>
            </a:r>
            <a:endParaRPr lang="en-US" noProof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372" y="2577715"/>
            <a:ext cx="1817428" cy="18174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56930" y="2853249"/>
            <a:ext cx="2106285" cy="1805139"/>
            <a:chOff x="356930" y="2853249"/>
            <a:chExt cx="2106285" cy="1805139"/>
          </a:xfrm>
        </p:grpSpPr>
        <p:pic>
          <p:nvPicPr>
            <p:cNvPr id="6" name="Picture 5" descr="skd188256sdc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30" y="2853249"/>
              <a:ext cx="2106285" cy="1805139"/>
            </a:xfrm>
            <a:prstGeom prst="rect">
              <a:avLst/>
            </a:prstGeom>
          </p:spPr>
        </p:pic>
        <p:pic>
          <p:nvPicPr>
            <p:cNvPr id="7" name="Picture 6" descr="firefox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09" y="3001135"/>
              <a:ext cx="810980" cy="72042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424" y="4220585"/>
            <a:ext cx="1817428" cy="18174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63215" y="5807180"/>
            <a:ext cx="180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olas"/>
                <a:cs typeface="Consolas"/>
              </a:rPr>
              <a:t>Firewall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4150" y="4395143"/>
            <a:ext cx="1371600" cy="1371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92732" y="5991068"/>
            <a:ext cx="180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olas"/>
                <a:cs typeface="Consolas"/>
              </a:rPr>
              <a:t>Proxy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76846" y="4427555"/>
            <a:ext cx="180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olas"/>
                <a:cs typeface="Consolas"/>
              </a:rPr>
              <a:t>Server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4579955"/>
            <a:ext cx="180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olas"/>
                <a:cs typeface="Consolas"/>
              </a:rPr>
              <a:t>Client</a:t>
            </a:r>
          </a:p>
        </p:txBody>
      </p:sp>
      <p:sp>
        <p:nvSpPr>
          <p:cNvPr id="5" name="Oval 4"/>
          <p:cNvSpPr/>
          <p:nvPr/>
        </p:nvSpPr>
        <p:spPr>
          <a:xfrm>
            <a:off x="5895243" y="5113589"/>
            <a:ext cx="1605595" cy="87747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Cache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88558" y="4220585"/>
            <a:ext cx="766154" cy="523729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999350" y="5041620"/>
            <a:ext cx="1037074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392815" y="3721555"/>
            <a:ext cx="660003" cy="93683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408778" y="4134772"/>
            <a:ext cx="660003" cy="93683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999351" y="5351049"/>
            <a:ext cx="1037073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768451" y="4431138"/>
            <a:ext cx="907840" cy="64046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965654" y="3347512"/>
            <a:ext cx="881513" cy="48175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Cache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4320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5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Requests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An HTTP request consists of:</a:t>
            </a:r>
          </a:p>
          <a:p>
            <a:pPr lvl="1"/>
            <a:r>
              <a:rPr lang="en-US" noProof="0" smtClean="0"/>
              <a:t>method</a:t>
            </a:r>
          </a:p>
          <a:p>
            <a:pPr lvl="1"/>
            <a:r>
              <a:rPr lang="en-US" noProof="0" smtClean="0"/>
              <a:t>resource (derived from the URI)</a:t>
            </a:r>
          </a:p>
          <a:p>
            <a:pPr lvl="1"/>
            <a:r>
              <a:rPr lang="en-US" noProof="0" smtClean="0"/>
              <a:t>protocol version</a:t>
            </a:r>
          </a:p>
          <a:p>
            <a:pPr lvl="1"/>
            <a:r>
              <a:rPr lang="en-US" noProof="0" smtClean="0"/>
              <a:t>client information</a:t>
            </a:r>
          </a:p>
          <a:p>
            <a:pPr lvl="1"/>
            <a:r>
              <a:rPr lang="en-US" noProof="0" smtClean="0"/>
              <a:t>body (optional)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6202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Requests – Syntax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Start line, followed by headers, followed by body</a:t>
            </a:r>
          </a:p>
          <a:p>
            <a:pPr lvl="1"/>
            <a:r>
              <a:rPr lang="en-US" noProof="0" smtClean="0"/>
              <a:t>Each line separated by CRLF</a:t>
            </a:r>
          </a:p>
          <a:p>
            <a:r>
              <a:rPr lang="en-US" noProof="0" smtClean="0"/>
              <a:t>Headers separated by body via empty line (just CRLF)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6056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Requests – Methods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smtClean="0"/>
              <a:t>The method that that client wants applied to the resource</a:t>
            </a:r>
          </a:p>
          <a:p>
            <a:r>
              <a:rPr lang="en-US" noProof="0" smtClean="0"/>
              <a:t>Common methods</a:t>
            </a:r>
          </a:p>
          <a:p>
            <a:pPr lvl="2"/>
            <a:r>
              <a:rPr lang="en-US" noProof="0" smtClean="0"/>
              <a:t>GET – Request transfer of the entity referred to by the URI</a:t>
            </a:r>
          </a:p>
          <a:p>
            <a:pPr lvl="2"/>
            <a:r>
              <a:rPr lang="en-US" noProof="0" smtClean="0"/>
              <a:t>POST – Ask the server to process the included body as “data” associated with the resource identified by the URI</a:t>
            </a:r>
          </a:p>
          <a:p>
            <a:pPr lvl="2"/>
            <a:r>
              <a:rPr lang="en-US" noProof="0" smtClean="0"/>
              <a:t>PUT – Request that the enclosed entity be stored under the supplied URI</a:t>
            </a:r>
          </a:p>
          <a:p>
            <a:pPr lvl="2"/>
            <a:r>
              <a:rPr lang="en-US" noProof="0" smtClean="0"/>
              <a:t>HEAD – Identical to GET except server </a:t>
            </a:r>
            <a:r>
              <a:rPr lang="en-US" b="1" noProof="0" smtClean="0"/>
              <a:t>must not </a:t>
            </a:r>
            <a:r>
              <a:rPr lang="en-US" noProof="0" smtClean="0"/>
              <a:t>return a body</a:t>
            </a:r>
            <a:endParaRPr lang="en-US" b="1" noProof="0" smtClean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166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Requests – Methods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noProof="0" smtClean="0"/>
              <a:t>OPTIONS – Request information about the communication options available on the request/response chain identified by the URL</a:t>
            </a:r>
          </a:p>
          <a:p>
            <a:r>
              <a:rPr lang="en-US" noProof="0" smtClean="0"/>
              <a:t>DELETE – Request that the server delete the resource identified by the URI</a:t>
            </a:r>
          </a:p>
          <a:p>
            <a:r>
              <a:rPr lang="en-US" noProof="0" smtClean="0"/>
              <a:t>TRACE – used to invoke a remote, application-layer loop-back of the </a:t>
            </a:r>
            <a:r>
              <a:rPr lang="en-US" noProof="0"/>
              <a:t>request </a:t>
            </a:r>
            <a:r>
              <a:rPr lang="en-US" noProof="0" smtClean="0"/>
              <a:t>message</a:t>
            </a:r>
            <a:r>
              <a:rPr lang="en-US" noProof="0"/>
              <a:t> </a:t>
            </a:r>
            <a:r>
              <a:rPr lang="en-US" noProof="0" smtClean="0"/>
              <a:t>and the server should </a:t>
            </a:r>
            <a:r>
              <a:rPr lang="en-US" noProof="0"/>
              <a:t>reflect the message received back to the client as </a:t>
            </a:r>
            <a:r>
              <a:rPr lang="en-US" noProof="0" smtClean="0"/>
              <a:t>the body </a:t>
            </a:r>
            <a:r>
              <a:rPr lang="en-US" noProof="0"/>
              <a:t>of </a:t>
            </a:r>
            <a:r>
              <a:rPr lang="en-US" noProof="0" smtClean="0"/>
              <a:t>the response</a:t>
            </a:r>
          </a:p>
          <a:p>
            <a:r>
              <a:rPr lang="en-US" noProof="0" smtClean="0"/>
              <a:t>CONNECT – used with proxies</a:t>
            </a:r>
          </a:p>
          <a:p>
            <a:r>
              <a:rPr lang="en-US" noProof="0" smtClean="0"/>
              <a:t>… </a:t>
            </a:r>
          </a:p>
          <a:p>
            <a:pPr lvl="1"/>
            <a:r>
              <a:rPr lang="en-US" noProof="0" smtClean="0"/>
              <a:t>A webserver can define arbitrary extension methods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692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Requests – Example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smtClean="0">
                <a:latin typeface="Consolas"/>
                <a:cs typeface="Consolas"/>
              </a:rPr>
              <a:t>GET </a:t>
            </a:r>
            <a:r>
              <a:rPr lang="en-US" noProof="0">
                <a:latin typeface="Consolas"/>
                <a:cs typeface="Consolas"/>
              </a:rPr>
              <a:t>/ HTTP/</a:t>
            </a:r>
            <a:r>
              <a:rPr lang="en-US" noProof="0" smtClean="0">
                <a:latin typeface="Consolas"/>
                <a:cs typeface="Consolas"/>
              </a:rPr>
              <a:t>1.1</a:t>
            </a:r>
            <a:endParaRPr lang="en-US" noProof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noProof="0" smtClean="0">
                <a:latin typeface="Consolas"/>
                <a:cs typeface="Consolas"/>
              </a:rPr>
              <a:t>User</a:t>
            </a:r>
            <a:r>
              <a:rPr lang="en-US" noProof="0">
                <a:latin typeface="Consolas"/>
                <a:cs typeface="Consolas"/>
              </a:rPr>
              <a:t>-Agent: curl/7.37.1</a:t>
            </a:r>
          </a:p>
          <a:p>
            <a:pPr marL="0" indent="0">
              <a:buNone/>
            </a:pPr>
            <a:r>
              <a:rPr lang="en-US" noProof="0" smtClean="0">
                <a:latin typeface="Consolas"/>
                <a:cs typeface="Consolas"/>
              </a:rPr>
              <a:t>Host</a:t>
            </a:r>
            <a:r>
              <a:rPr lang="en-US" noProof="0">
                <a:latin typeface="Consolas"/>
                <a:cs typeface="Consolas"/>
              </a:rPr>
              <a:t>: www.google.com</a:t>
            </a:r>
          </a:p>
          <a:p>
            <a:pPr marL="0" indent="0">
              <a:buNone/>
            </a:pPr>
            <a:r>
              <a:rPr lang="en-US" noProof="0" smtClean="0">
                <a:latin typeface="Consolas"/>
                <a:cs typeface="Consolas"/>
              </a:rPr>
              <a:t>Accept</a:t>
            </a:r>
            <a:r>
              <a:rPr lang="en-US" noProof="0">
                <a:latin typeface="Consolas"/>
                <a:cs typeface="Consolas"/>
              </a:rPr>
              <a:t>: */*</a:t>
            </a:r>
          </a:p>
          <a:p>
            <a:pPr marL="0" indent="0">
              <a:buNone/>
            </a:pPr>
            <a:endParaRPr lang="en-US" noProof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noProof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93388"/>
            <a:ext cx="839757" cy="468384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50997" y="1693388"/>
            <a:ext cx="387285" cy="468384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7633" y="1693388"/>
            <a:ext cx="1919132" cy="468384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199" y="2278144"/>
            <a:ext cx="5253015" cy="468384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439372"/>
            <a:ext cx="2605061" cy="468384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199" y="2871181"/>
            <a:ext cx="4649571" cy="468384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5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Host Header and HTTP/1.1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noProof="0" smtClean="0"/>
              <a:t>In HTTP 1.0, it is not possible to discern, from the request line, which server was intended to process the request:</a:t>
            </a:r>
            <a:r>
              <a:rPr lang="en-US" noProof="0"/>
              <a:t/>
            </a:r>
            <a:br>
              <a:rPr lang="en-US" noProof="0"/>
            </a:br>
            <a:r>
              <a:rPr lang="en-US" noProof="0" smtClean="0">
                <a:latin typeface="Calibri"/>
                <a:cs typeface="Calibri"/>
              </a:rPr>
              <a:t>GET / HTTP/1.0</a:t>
            </a:r>
          </a:p>
          <a:p>
            <a:r>
              <a:rPr lang="en-US" noProof="0" smtClean="0"/>
              <a:t>Thus, it is not possible to associate multiple server names to the same IP address</a:t>
            </a:r>
          </a:p>
          <a:p>
            <a:pPr lvl="1"/>
            <a:r>
              <a:rPr lang="en-US" noProof="0" smtClean="0"/>
              <a:t>What would happen if every server name had to have its own IP address?</a:t>
            </a:r>
          </a:p>
          <a:p>
            <a:r>
              <a:rPr lang="en-US" noProof="0" smtClean="0"/>
              <a:t>In HTTP 1.1, the “Host” header is required, and it specifies which server name is the intended recipient</a:t>
            </a:r>
            <a:br>
              <a:rPr lang="en-US" noProof="0" smtClean="0"/>
            </a:br>
            <a:r>
              <a:rPr lang="en-US" noProof="0" smtClean="0">
                <a:latin typeface="Calibri"/>
                <a:cs typeface="Calibri"/>
              </a:rPr>
              <a:t>GET / HTTP/1.1</a:t>
            </a:r>
            <a:br>
              <a:rPr lang="en-US" noProof="0" smtClean="0">
                <a:latin typeface="Calibri"/>
                <a:cs typeface="Calibri"/>
              </a:rPr>
            </a:br>
            <a:r>
              <a:rPr lang="en-US" noProof="0" smtClean="0">
                <a:latin typeface="Calibri"/>
                <a:cs typeface="Calibri"/>
              </a:rPr>
              <a:t>Host: example.com</a:t>
            </a:r>
          </a:p>
        </p:txBody>
      </p:sp>
    </p:spTree>
    <p:extLst>
      <p:ext uri="{BB962C8B-B14F-4D97-AF65-F5344CB8AC3E}">
        <p14:creationId xmlns:p14="http://schemas.microsoft.com/office/powerpoint/2010/main" val="294793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first_web_page_9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90" t="12052" r="-7742" b="4257"/>
          <a:stretch/>
        </p:blipFill>
        <p:spPr>
          <a:xfrm>
            <a:off x="-420317" y="749300"/>
            <a:ext cx="9776799" cy="53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7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Modern Requests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noProof="0" smtClean="0">
                <a:latin typeface="Consolas"/>
                <a:cs typeface="Consolas"/>
              </a:rPr>
              <a:t>GET </a:t>
            </a:r>
            <a:r>
              <a:rPr lang="en-US" noProof="0">
                <a:latin typeface="Consolas"/>
                <a:cs typeface="Consolas"/>
              </a:rPr>
              <a:t>/ HTTP/1.1</a:t>
            </a:r>
          </a:p>
          <a:p>
            <a:pPr marL="0" indent="0">
              <a:buNone/>
            </a:pPr>
            <a:r>
              <a:rPr lang="en-US" noProof="0" smtClean="0">
                <a:latin typeface="Consolas"/>
                <a:cs typeface="Consolas"/>
              </a:rPr>
              <a:t>Host</a:t>
            </a:r>
            <a:r>
              <a:rPr lang="en-US" noProof="0">
                <a:latin typeface="Consolas"/>
                <a:cs typeface="Consolas"/>
              </a:rPr>
              <a:t>: www.google.com</a:t>
            </a:r>
          </a:p>
          <a:p>
            <a:pPr marL="0" indent="0">
              <a:buNone/>
            </a:pPr>
            <a:r>
              <a:rPr lang="en-US" noProof="0" smtClean="0">
                <a:latin typeface="Consolas"/>
                <a:cs typeface="Consolas"/>
              </a:rPr>
              <a:t>Accept</a:t>
            </a:r>
            <a:r>
              <a:rPr lang="en-US" noProof="0">
                <a:latin typeface="Consolas"/>
                <a:cs typeface="Consolas"/>
              </a:rPr>
              <a:t>-Encoding: deflate, gzip</a:t>
            </a:r>
          </a:p>
          <a:p>
            <a:pPr marL="0" indent="0">
              <a:buNone/>
            </a:pPr>
            <a:r>
              <a:rPr lang="en-US" noProof="0" smtClean="0">
                <a:latin typeface="Consolas"/>
                <a:cs typeface="Consolas"/>
              </a:rPr>
              <a:t>Accept</a:t>
            </a:r>
            <a:r>
              <a:rPr lang="en-US" noProof="0">
                <a:latin typeface="Consolas"/>
                <a:cs typeface="Consolas"/>
              </a:rPr>
              <a:t>: text/html,application/xhtml+xml,application/xml;q=0.9,image/webp,*/*;q=0.8</a:t>
            </a:r>
          </a:p>
          <a:p>
            <a:pPr marL="0" indent="0">
              <a:buNone/>
            </a:pPr>
            <a:r>
              <a:rPr lang="en-US" noProof="0" smtClean="0">
                <a:latin typeface="Consolas"/>
                <a:cs typeface="Consolas"/>
              </a:rPr>
              <a:t>User</a:t>
            </a:r>
            <a:r>
              <a:rPr lang="en-US" noProof="0">
                <a:latin typeface="Consolas"/>
                <a:cs typeface="Consolas"/>
              </a:rPr>
              <a:t>-Agent: Mozilla/5.0 (Macintosh; Intel Mac OS X 10_10_1) AppleWebKit/537.36 (KHTML, like Gecko) Chrome/39.0.2171.95 Safari/</a:t>
            </a:r>
            <a:r>
              <a:rPr lang="en-US" noProof="0" smtClean="0">
                <a:latin typeface="Consolas"/>
                <a:cs typeface="Consolas"/>
              </a:rPr>
              <a:t>537.36</a:t>
            </a:r>
            <a:endParaRPr lang="en-US" noProof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noProof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6509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Responses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An HTTP response consists of:</a:t>
            </a:r>
          </a:p>
          <a:p>
            <a:pPr lvl="1"/>
            <a:r>
              <a:rPr lang="en-US" noProof="0"/>
              <a:t>p</a:t>
            </a:r>
            <a:r>
              <a:rPr lang="en-US" noProof="0" smtClean="0"/>
              <a:t>rotocol version</a:t>
            </a:r>
          </a:p>
          <a:p>
            <a:pPr lvl="1"/>
            <a:r>
              <a:rPr lang="en-US" noProof="0"/>
              <a:t>s</a:t>
            </a:r>
            <a:r>
              <a:rPr lang="en-US" noProof="0" smtClean="0"/>
              <a:t>tatus </a:t>
            </a:r>
            <a:r>
              <a:rPr lang="en-US" noProof="0"/>
              <a:t>c</a:t>
            </a:r>
            <a:r>
              <a:rPr lang="en-US" noProof="0" smtClean="0"/>
              <a:t>ode</a:t>
            </a:r>
          </a:p>
          <a:p>
            <a:pPr lvl="1"/>
            <a:r>
              <a:rPr lang="en-US" noProof="0" smtClean="0"/>
              <a:t>short reason</a:t>
            </a:r>
          </a:p>
          <a:p>
            <a:pPr lvl="1"/>
            <a:r>
              <a:rPr lang="en-US" noProof="0" smtClean="0"/>
              <a:t>headers</a:t>
            </a:r>
          </a:p>
          <a:p>
            <a:pPr lvl="1"/>
            <a:r>
              <a:rPr lang="en-US" noProof="0" smtClean="0"/>
              <a:t>body</a:t>
            </a:r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532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Responses – Syntax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Status </a:t>
            </a:r>
            <a:r>
              <a:rPr lang="en-US" noProof="0"/>
              <a:t>line, followed by headers, followed by body</a:t>
            </a:r>
          </a:p>
          <a:p>
            <a:pPr lvl="1"/>
            <a:r>
              <a:rPr lang="en-US" noProof="0"/>
              <a:t>Each line separated by CRLF</a:t>
            </a:r>
          </a:p>
          <a:p>
            <a:r>
              <a:rPr lang="en-US" noProof="0"/>
              <a:t>Headers separated by body via empty line (just CRLF</a:t>
            </a:r>
            <a:r>
              <a:rPr lang="en-US" noProof="0" smtClean="0"/>
              <a:t>)</a:t>
            </a:r>
          </a:p>
          <a:p>
            <a:r>
              <a:rPr lang="en-US" noProof="0" smtClean="0"/>
              <a:t>Almost the same overall structure as request</a:t>
            </a:r>
          </a:p>
        </p:txBody>
      </p:sp>
    </p:spTree>
    <p:extLst>
      <p:ext uri="{BB962C8B-B14F-4D97-AF65-F5344CB8AC3E}">
        <p14:creationId xmlns:p14="http://schemas.microsoft.com/office/powerpoint/2010/main" val="361664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Responses – Status Codes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0" smtClean="0"/>
              <a:t>1XX – Informational: request received, continuing to process</a:t>
            </a:r>
          </a:p>
          <a:p>
            <a:r>
              <a:rPr lang="en-US" noProof="0" smtClean="0"/>
              <a:t>2XX – Successful: request received, understood, and accepted</a:t>
            </a:r>
          </a:p>
          <a:p>
            <a:r>
              <a:rPr lang="en-US" noProof="0" smtClean="0"/>
              <a:t>3XX – Redirection: user agent needs to take further action to fulfill the request</a:t>
            </a:r>
          </a:p>
          <a:p>
            <a:r>
              <a:rPr lang="en-US" noProof="0" smtClean="0"/>
              <a:t>4XX – Client error: request cannot be fulfilled or error in request</a:t>
            </a:r>
          </a:p>
          <a:p>
            <a:r>
              <a:rPr lang="en-US" noProof="0" smtClean="0"/>
              <a:t>5XX – </a:t>
            </a:r>
            <a:r>
              <a:rPr lang="en-US" noProof="0"/>
              <a:t>Server error: the server is aware that it has erred or is incapable </a:t>
            </a:r>
            <a:r>
              <a:rPr lang="en-US" noProof="0" smtClean="0"/>
              <a:t>of performing </a:t>
            </a:r>
            <a:r>
              <a:rPr lang="en-US" noProof="0"/>
              <a:t>the request</a:t>
            </a:r>
          </a:p>
        </p:txBody>
      </p:sp>
    </p:spTree>
    <p:extLst>
      <p:ext uri="{BB962C8B-B14F-4D97-AF65-F5344CB8AC3E}">
        <p14:creationId xmlns:p14="http://schemas.microsoft.com/office/powerpoint/2010/main" val="31685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Responses – Status Codes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>
                <a:latin typeface="Consolas"/>
                <a:cs typeface="Consolas"/>
              </a:rPr>
              <a:t>"200"   ; OK</a:t>
            </a:r>
          </a:p>
          <a:p>
            <a:r>
              <a:rPr lang="en-US" noProof="0" smtClean="0">
                <a:latin typeface="Consolas"/>
                <a:cs typeface="Consolas"/>
              </a:rPr>
              <a:t>"201"   ; Created</a:t>
            </a:r>
          </a:p>
          <a:p>
            <a:r>
              <a:rPr lang="en-US" noProof="0" smtClean="0">
                <a:latin typeface="Consolas"/>
                <a:cs typeface="Consolas"/>
              </a:rPr>
              <a:t>"202"   ; Accepted</a:t>
            </a:r>
          </a:p>
          <a:p>
            <a:r>
              <a:rPr lang="en-US" noProof="0" smtClean="0">
                <a:latin typeface="Consolas"/>
                <a:cs typeface="Consolas"/>
              </a:rPr>
              <a:t>"204"   ; No Content</a:t>
            </a:r>
          </a:p>
          <a:p>
            <a:r>
              <a:rPr lang="en-US" noProof="0" smtClean="0">
                <a:latin typeface="Consolas"/>
                <a:cs typeface="Consolas"/>
              </a:rPr>
              <a:t>“301"   ; Moved Permanently</a:t>
            </a:r>
          </a:p>
          <a:p>
            <a:r>
              <a:rPr lang="en-US" noProof="0" smtClean="0">
                <a:latin typeface="Consolas"/>
                <a:cs typeface="Consolas"/>
              </a:rPr>
              <a:t>"307"   ; Temporary Redirect</a:t>
            </a:r>
          </a:p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1889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Responses – Status Codes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smtClean="0">
                <a:latin typeface="Consolas"/>
                <a:cs typeface="Consolas"/>
              </a:rPr>
              <a:t>"400"   ; Bad Request</a:t>
            </a:r>
          </a:p>
          <a:p>
            <a:r>
              <a:rPr lang="en-US" noProof="0" smtClean="0">
                <a:latin typeface="Consolas"/>
                <a:cs typeface="Consolas"/>
              </a:rPr>
              <a:t>"401"   ; Unauthorized</a:t>
            </a:r>
          </a:p>
          <a:p>
            <a:r>
              <a:rPr lang="en-US" noProof="0" smtClean="0">
                <a:latin typeface="Consolas"/>
                <a:cs typeface="Consolas"/>
              </a:rPr>
              <a:t>"403"   ; Forbidden</a:t>
            </a:r>
          </a:p>
          <a:p>
            <a:r>
              <a:rPr lang="en-US" noProof="0" smtClean="0">
                <a:latin typeface="Consolas"/>
                <a:cs typeface="Consolas"/>
              </a:rPr>
              <a:t>"404"   ; Not Found</a:t>
            </a:r>
          </a:p>
          <a:p>
            <a:r>
              <a:rPr lang="en-US" noProof="0" smtClean="0">
                <a:latin typeface="Consolas"/>
                <a:cs typeface="Consolas"/>
              </a:rPr>
              <a:t>"500"   ; Internal Server Error</a:t>
            </a:r>
          </a:p>
          <a:p>
            <a:r>
              <a:rPr lang="en-US" noProof="0" smtClean="0">
                <a:latin typeface="Consolas"/>
                <a:cs typeface="Consolas"/>
              </a:rPr>
              <a:t>"501"   ; Not Implemented</a:t>
            </a:r>
          </a:p>
          <a:p>
            <a:r>
              <a:rPr lang="en-US" noProof="0" smtClean="0">
                <a:latin typeface="Consolas"/>
                <a:cs typeface="Consolas"/>
              </a:rPr>
              <a:t>"502"   ; Bad Gateway</a:t>
            </a:r>
          </a:p>
          <a:p>
            <a:r>
              <a:rPr lang="en-US" noProof="0" smtClean="0">
                <a:latin typeface="Consolas"/>
                <a:cs typeface="Consolas"/>
              </a:rPr>
              <a:t>"503"   ; Service Unavailable</a:t>
            </a:r>
          </a:p>
          <a:p>
            <a:endParaRPr lang="en-US" noProof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73020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Requests – Example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smtClean="0">
                <a:latin typeface="Consolas"/>
                <a:cs typeface="Consolas"/>
              </a:rPr>
              <a:t>GET / </a:t>
            </a:r>
            <a:r>
              <a:rPr lang="en-US" noProof="0">
                <a:latin typeface="Consolas"/>
                <a:cs typeface="Consolas"/>
              </a:rPr>
              <a:t>HTTP/</a:t>
            </a:r>
            <a:r>
              <a:rPr lang="en-US" noProof="0" smtClean="0">
                <a:latin typeface="Consolas"/>
                <a:cs typeface="Consolas"/>
              </a:rPr>
              <a:t>1.1</a:t>
            </a:r>
            <a:endParaRPr lang="en-US" noProof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noProof="0" smtClean="0">
                <a:latin typeface="Consolas"/>
                <a:cs typeface="Consolas"/>
              </a:rPr>
              <a:t>User</a:t>
            </a:r>
            <a:r>
              <a:rPr lang="en-US" noProof="0">
                <a:latin typeface="Consolas"/>
                <a:cs typeface="Consolas"/>
              </a:rPr>
              <a:t>-Agent: curl/7.37.1</a:t>
            </a:r>
          </a:p>
          <a:p>
            <a:pPr marL="0" indent="0">
              <a:buNone/>
            </a:pPr>
            <a:r>
              <a:rPr lang="en-US" noProof="0" smtClean="0">
                <a:latin typeface="Consolas"/>
                <a:cs typeface="Consolas"/>
              </a:rPr>
              <a:t>Host</a:t>
            </a:r>
            <a:r>
              <a:rPr lang="en-US" noProof="0">
                <a:latin typeface="Consolas"/>
                <a:cs typeface="Consolas"/>
              </a:rPr>
              <a:t>: www.google.com</a:t>
            </a:r>
          </a:p>
          <a:p>
            <a:pPr marL="0" indent="0">
              <a:buNone/>
            </a:pPr>
            <a:r>
              <a:rPr lang="en-US" noProof="0" smtClean="0">
                <a:latin typeface="Consolas"/>
                <a:cs typeface="Consolas"/>
              </a:rPr>
              <a:t>Accept</a:t>
            </a:r>
            <a:r>
              <a:rPr lang="en-US" noProof="0">
                <a:latin typeface="Consolas"/>
                <a:cs typeface="Consolas"/>
              </a:rPr>
              <a:t>: */*</a:t>
            </a:r>
          </a:p>
          <a:p>
            <a:pPr marL="0" indent="0">
              <a:buNone/>
            </a:pPr>
            <a:endParaRPr lang="en-US" noProof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noProof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27735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Responses – Example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11"/>
            <a:ext cx="8229600" cy="489745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noProof="0" smtClean="0"/>
              <a:t>HTTP/1.1 200 OK</a:t>
            </a:r>
          </a:p>
          <a:p>
            <a:pPr marL="0" indent="0">
              <a:buNone/>
            </a:pPr>
            <a:r>
              <a:rPr lang="en-US" noProof="0" smtClean="0"/>
              <a:t>Date: Tue, 13 Jan 2015 03:57:26 GMT</a:t>
            </a:r>
          </a:p>
          <a:p>
            <a:pPr marL="0" indent="0">
              <a:buNone/>
            </a:pPr>
            <a:r>
              <a:rPr lang="en-US" noProof="0" smtClean="0"/>
              <a:t>Expires: -1</a:t>
            </a:r>
          </a:p>
          <a:p>
            <a:pPr marL="0" indent="0">
              <a:buNone/>
            </a:pPr>
            <a:r>
              <a:rPr lang="en-US" noProof="0" smtClean="0"/>
              <a:t>Cache-Control: private, max-age=0</a:t>
            </a:r>
          </a:p>
          <a:p>
            <a:pPr marL="0" indent="0">
              <a:buNone/>
            </a:pPr>
            <a:r>
              <a:rPr lang="en-US" noProof="0" smtClean="0"/>
              <a:t>Content-Type: text/html; charset=ISO-8859-1</a:t>
            </a:r>
          </a:p>
          <a:p>
            <a:pPr marL="0" indent="0">
              <a:buNone/>
            </a:pPr>
            <a:r>
              <a:rPr lang="en-US" noProof="0" smtClean="0"/>
              <a:t>Set-Cookie: … </a:t>
            </a:r>
          </a:p>
          <a:p>
            <a:pPr marL="0" indent="0">
              <a:buNone/>
            </a:pPr>
            <a:r>
              <a:rPr lang="en-US" noProof="0" smtClean="0"/>
              <a:t>Server: gws</a:t>
            </a:r>
          </a:p>
          <a:p>
            <a:pPr marL="0" indent="0">
              <a:buNone/>
            </a:pPr>
            <a:r>
              <a:rPr lang="en-US" noProof="0" smtClean="0"/>
              <a:t>X-XSS-Protection: 1; mode=block</a:t>
            </a:r>
          </a:p>
          <a:p>
            <a:pPr marL="0" indent="0">
              <a:buNone/>
            </a:pPr>
            <a:r>
              <a:rPr lang="en-US" noProof="0" smtClean="0"/>
              <a:t>X-Frame-Options: SAMEORIGIN</a:t>
            </a:r>
          </a:p>
          <a:p>
            <a:pPr marL="0" indent="0">
              <a:buNone/>
            </a:pPr>
            <a:r>
              <a:rPr lang="en-US" noProof="0" smtClean="0"/>
              <a:t>Alternate-Protocol: 80:quic,p=0.02</a:t>
            </a:r>
          </a:p>
          <a:p>
            <a:pPr marL="0" indent="0">
              <a:buNone/>
            </a:pPr>
            <a:r>
              <a:rPr lang="en-US" noProof="0" smtClean="0"/>
              <a:t>Accept-Ranges: none</a:t>
            </a:r>
          </a:p>
          <a:p>
            <a:pPr marL="0" indent="0">
              <a:buNone/>
            </a:pPr>
            <a:r>
              <a:rPr lang="en-US" noProof="0" smtClean="0"/>
              <a:t>Vary: Accept-Encoding</a:t>
            </a:r>
          </a:p>
          <a:p>
            <a:pPr marL="0" indent="0">
              <a:buNone/>
            </a:pPr>
            <a:r>
              <a:rPr lang="en-US" noProof="0" smtClean="0"/>
              <a:t>Transfer-Encoding: chunked</a:t>
            </a:r>
          </a:p>
          <a:p>
            <a:pPr marL="0" indent="0">
              <a:buNone/>
            </a:pPr>
            <a:endParaRPr lang="en-US" noProof="0" smtClean="0"/>
          </a:p>
          <a:p>
            <a:pPr marL="0" indent="0">
              <a:buNone/>
            </a:pPr>
            <a:r>
              <a:rPr lang="en-US" noProof="0" smtClean="0"/>
              <a:t>&lt;!doctype html&gt;&lt;html itemscope="" itemtype="http://schema.org/WebPage" lang="en"&gt;&lt;head&gt;&lt;meta content="Search the world's information, including webpages, images, videos and more. Go …</a:t>
            </a:r>
            <a:endParaRPr lang="en-US" noProof="0"/>
          </a:p>
        </p:txBody>
      </p:sp>
      <p:sp>
        <p:nvSpPr>
          <p:cNvPr id="5" name="Rectangle 4"/>
          <p:cNvSpPr/>
          <p:nvPr/>
        </p:nvSpPr>
        <p:spPr>
          <a:xfrm>
            <a:off x="478020" y="1214831"/>
            <a:ext cx="1964775" cy="31066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1620" y="1214831"/>
            <a:ext cx="1049007" cy="31066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0627" y="1214831"/>
            <a:ext cx="471903" cy="31066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12530" y="1214831"/>
            <a:ext cx="430265" cy="31066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1620" y="1769724"/>
            <a:ext cx="1229440" cy="31066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1620" y="2049697"/>
            <a:ext cx="3713874" cy="31066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8020" y="2327010"/>
            <a:ext cx="4657402" cy="310666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8020" y="5075067"/>
            <a:ext cx="7813240" cy="760860"/>
          </a:xfrm>
          <a:prstGeom prst="rect">
            <a:avLst/>
          </a:prstGeom>
          <a:solidFill>
            <a:schemeClr val="accent2">
              <a:alpha val="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3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HTTP Authentication</a:t>
            </a:r>
            <a:endParaRPr lang="en-US" noProof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0" dirty="0" smtClean="0"/>
              <a:t>Based on a simple </a:t>
            </a:r>
            <a:r>
              <a:rPr lang="en-US" i="1" noProof="0" dirty="0" smtClean="0"/>
              <a:t>challenge-response </a:t>
            </a:r>
            <a:r>
              <a:rPr lang="en-US" noProof="0" dirty="0" smtClean="0"/>
              <a:t>scheme</a:t>
            </a:r>
          </a:p>
          <a:p>
            <a:r>
              <a:rPr lang="en-US" noProof="0" dirty="0" smtClean="0"/>
              <a:t>The </a:t>
            </a:r>
            <a:r>
              <a:rPr lang="en-US" i="1" noProof="0" dirty="0" smtClean="0"/>
              <a:t>challenge</a:t>
            </a:r>
            <a:r>
              <a:rPr lang="en-US" noProof="0" dirty="0" smtClean="0"/>
              <a:t> is returned by the server as part of a 401 (unauthorized) reply message and specifies the authentication schema to be used</a:t>
            </a:r>
          </a:p>
          <a:p>
            <a:r>
              <a:rPr lang="en-US" noProof="0" dirty="0" smtClean="0"/>
              <a:t>An authentication request refers to a </a:t>
            </a:r>
            <a:r>
              <a:rPr lang="en-US" i="1" noProof="0" dirty="0" smtClean="0"/>
              <a:t>realm</a:t>
            </a:r>
            <a:r>
              <a:rPr lang="en-US" noProof="0" dirty="0" smtClean="0"/>
              <a:t>, that is, a set of resources on the server</a:t>
            </a:r>
          </a:p>
          <a:p>
            <a:r>
              <a:rPr lang="en-US" noProof="0" dirty="0" smtClean="0"/>
              <a:t>The client must include an Authorization header field with the required (valid) credentials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385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HTTP Basic Authentication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31800" indent="-323850" defTabSz="449263">
              <a:spcBef>
                <a:spcPts val="4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noProof="0" dirty="0" smtClean="0"/>
              <a:t>The server replies to an unauthorized request with a </a:t>
            </a:r>
            <a:r>
              <a:rPr lang="en-US" noProof="0" dirty="0" smtClean="0">
                <a:latin typeface="Consolas"/>
                <a:cs typeface="Consolas"/>
              </a:rPr>
              <a:t>401</a:t>
            </a:r>
            <a:r>
              <a:rPr lang="en-US" noProof="0" dirty="0" smtClean="0"/>
              <a:t> message containing the header field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2000" b="1" noProof="0" dirty="0" smtClean="0">
                <a:latin typeface="Consolas"/>
                <a:cs typeface="Consolas"/>
              </a:rPr>
              <a:t>WWW-Authenticate: Basic realm="</a:t>
            </a:r>
            <a:r>
              <a:rPr lang="en-US" sz="2000" b="1" noProof="0" dirty="0" err="1" smtClean="0">
                <a:latin typeface="Consolas"/>
                <a:cs typeface="Consolas"/>
              </a:rPr>
              <a:t>ReservedDocs</a:t>
            </a:r>
            <a:r>
              <a:rPr lang="en-US" sz="2000" b="1" noProof="0" dirty="0" smtClean="0">
                <a:latin typeface="Consolas"/>
                <a:cs typeface="Consolas"/>
              </a:rPr>
              <a:t>"</a:t>
            </a:r>
            <a:r>
              <a:rPr lang="en-US" sz="2000" b="1" noProof="0" dirty="0" smtClean="0">
                <a:latin typeface="Courier New" pitchFamily="-65" charset="0"/>
              </a:rPr>
              <a:t/>
            </a:r>
            <a:br>
              <a:rPr lang="en-US" sz="2000" b="1" noProof="0" dirty="0" smtClean="0">
                <a:latin typeface="Courier New" pitchFamily="-65" charset="0"/>
              </a:rPr>
            </a:br>
            <a:endParaRPr lang="en-US" sz="2000" b="1" noProof="0" dirty="0" smtClean="0">
              <a:latin typeface="Courier New" pitchFamily="-65" charset="0"/>
            </a:endParaRPr>
          </a:p>
          <a:p>
            <a:pPr marL="431800" indent="-323850" defTabSz="449263">
              <a:spcBef>
                <a:spcPts val="58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noProof="0" dirty="0" smtClean="0"/>
              <a:t>The client retries the access including in the header a field containing a cookie composed of base64 </a:t>
            </a:r>
            <a:r>
              <a:rPr lang="en-US" dirty="0"/>
              <a:t>encoded (RFC 2045</a:t>
            </a:r>
            <a:r>
              <a:rPr lang="en-US" dirty="0" smtClean="0"/>
              <a:t>) </a:t>
            </a:r>
            <a:r>
              <a:rPr lang="en-US" noProof="0" dirty="0" smtClean="0"/>
              <a:t>username and password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2000" b="1" noProof="0" dirty="0" smtClean="0">
                <a:latin typeface="Consolas"/>
                <a:cs typeface="Consolas"/>
              </a:rPr>
              <a:t>Authorization: Basic QWxhZGRpbjpvcGVuIHNlc2FtZQ</a:t>
            </a:r>
            <a:r>
              <a:rPr lang="en-US" noProof="0" dirty="0" smtClean="0">
                <a:latin typeface="Consolas"/>
                <a:cs typeface="Consolas"/>
              </a:rPr>
              <a:t>==</a:t>
            </a:r>
            <a:br>
              <a:rPr lang="en-US" noProof="0" dirty="0" smtClean="0">
                <a:latin typeface="Consolas"/>
                <a:cs typeface="Consolas"/>
              </a:rPr>
            </a:br>
            <a:endParaRPr lang="en-US" noProof="0" dirty="0" smtClean="0">
              <a:latin typeface="Consolas"/>
              <a:cs typeface="Consolas"/>
            </a:endParaRPr>
          </a:p>
          <a:p>
            <a:pPr marL="431800" indent="-323850" defTabSz="449263">
              <a:spcBef>
                <a:spcPts val="58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noProof="0" dirty="0" smtClean="0">
                <a:latin typeface="Consolas"/>
                <a:cs typeface="Consolas"/>
              </a:rPr>
              <a:t>Can you crack the username/password?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533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Sir Tim Berners-Lee</a:t>
            </a:r>
            <a:endParaRPr lang="en-US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309" y="1343835"/>
            <a:ext cx="3469383" cy="486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4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HTTP 1.1 Authentication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31800" indent="-323850" defTabSz="449263">
              <a:spcBef>
                <a:spcPts val="58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noProof="0" dirty="0" smtClean="0"/>
              <a:t>Defines an additional authentication scheme based on cryptographic digests (RFC 2617)</a:t>
            </a:r>
          </a:p>
          <a:p>
            <a:pPr marL="863600" lvl="1" indent="-287338" defTabSz="449263">
              <a:spcBef>
                <a:spcPts val="48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noProof="0" dirty="0" smtClean="0"/>
              <a:t>Server sends a nonce as challenge</a:t>
            </a:r>
          </a:p>
          <a:p>
            <a:pPr marL="863600" lvl="1" indent="-287338" defTabSz="449263">
              <a:spcBef>
                <a:spcPts val="48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noProof="0" dirty="0" smtClean="0"/>
              <a:t>Client sends request with digest of the username, the password, the given nonce value, the HTTP method, and the requested URL</a:t>
            </a:r>
          </a:p>
          <a:p>
            <a:pPr marL="431800" indent="-323850" defTabSz="449263">
              <a:spcBef>
                <a:spcPts val="58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noProof="0" dirty="0" smtClean="0"/>
              <a:t>To authenticate the users the web server has to have access to clear-text user passwords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698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smtClean="0"/>
              <a:t>Monitoring and Modifying HTTP Traffic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noProof="0" dirty="0"/>
              <a:t>HTTP traffic can be analyzed in different ways</a:t>
            </a:r>
          </a:p>
          <a:p>
            <a:pPr lvl="1"/>
            <a:r>
              <a:rPr lang="en-US" noProof="0" dirty="0"/>
              <a:t>Sniffers can be used to collect traffic</a:t>
            </a:r>
          </a:p>
          <a:p>
            <a:pPr lvl="1"/>
            <a:r>
              <a:rPr lang="en-US" noProof="0" dirty="0"/>
              <a:t>Servers can be configured to create extensive logs</a:t>
            </a:r>
          </a:p>
          <a:p>
            <a:pPr lvl="1"/>
            <a:r>
              <a:rPr lang="en-US" noProof="0" dirty="0"/>
              <a:t>Browsers can be used to analyze the </a:t>
            </a:r>
            <a:r>
              <a:rPr lang="en-US" noProof="0" dirty="0" smtClean="0"/>
              <a:t>content </a:t>
            </a:r>
            <a:r>
              <a:rPr lang="en-US" noProof="0" dirty="0"/>
              <a:t>received from a server</a:t>
            </a:r>
          </a:p>
          <a:p>
            <a:pPr lvl="1"/>
            <a:r>
              <a:rPr lang="en-US" noProof="0" dirty="0"/>
              <a:t>Client-side/server-side proxies can be used to analyze the traffic without having to modify the target environment</a:t>
            </a:r>
          </a:p>
          <a:p>
            <a:r>
              <a:rPr lang="en-US" noProof="0" dirty="0"/>
              <a:t>Client-side proxies are especially effective in performing vulnerability analysis </a:t>
            </a:r>
            <a:r>
              <a:rPr lang="en-US" noProof="0" dirty="0" smtClean="0"/>
              <a:t>because </a:t>
            </a:r>
            <a:r>
              <a:rPr lang="en-US" noProof="0" dirty="0"/>
              <a:t>they allow one to examine and modify each request and reply</a:t>
            </a:r>
          </a:p>
          <a:p>
            <a:pPr lvl="1"/>
            <a:r>
              <a:rPr lang="en-US" noProof="0" dirty="0" smtClean="0"/>
              <a:t>Firefox extensions: </a:t>
            </a:r>
            <a:r>
              <a:rPr lang="en-US" noProof="0" dirty="0" err="1"/>
              <a:t>LiveHTTPHeaders</a:t>
            </a:r>
            <a:r>
              <a:rPr lang="en-US" noProof="0" dirty="0"/>
              <a:t>, Tamper Data</a:t>
            </a:r>
          </a:p>
          <a:p>
            <a:pPr lvl="1"/>
            <a:r>
              <a:rPr lang="en-US" noProof="0" dirty="0" smtClean="0"/>
              <a:t>Burp Proxy</a:t>
            </a:r>
          </a:p>
          <a:p>
            <a:pPr lvl="2"/>
            <a:r>
              <a:rPr lang="en-US" dirty="0" smtClean="0"/>
              <a:t>This is a professional-grade tool that I use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859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Hypertext Markup Language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noProof="0" dirty="0" smtClean="0"/>
              <a:t>A simple data format used to create hypertext documents that are portable from one platform to another</a:t>
            </a:r>
          </a:p>
          <a:p>
            <a:r>
              <a:rPr lang="en-US" noProof="0" dirty="0" smtClean="0"/>
              <a:t>Based on Standard Generalized Markup Language (SGML) (ISO 8879:1986)</a:t>
            </a:r>
          </a:p>
          <a:p>
            <a:r>
              <a:rPr lang="en-US" noProof="0" dirty="0" smtClean="0"/>
              <a:t>HTML 2.0 </a:t>
            </a:r>
          </a:p>
          <a:p>
            <a:pPr lvl="1"/>
            <a:r>
              <a:rPr lang="en-US" noProof="0" dirty="0" smtClean="0"/>
              <a:t>Proposed in RFC 1866 (November 1995)</a:t>
            </a:r>
          </a:p>
          <a:p>
            <a:r>
              <a:rPr lang="en-US" noProof="0" dirty="0" smtClean="0"/>
              <a:t>HTML 3.2</a:t>
            </a:r>
          </a:p>
          <a:p>
            <a:pPr lvl="1"/>
            <a:r>
              <a:rPr lang="en-US" noProof="0" dirty="0" smtClean="0"/>
              <a:t>Proposed as World Wide Web Consortium (W3C) recommendation (January 1997)</a:t>
            </a:r>
          </a:p>
          <a:p>
            <a:r>
              <a:rPr lang="en-US" noProof="0" dirty="0" smtClean="0"/>
              <a:t>HTML 4.01</a:t>
            </a:r>
          </a:p>
          <a:p>
            <a:pPr lvl="1"/>
            <a:r>
              <a:rPr lang="en-US" noProof="0" dirty="0" smtClean="0"/>
              <a:t>Proposed as W3C recommendation (December 1999)</a:t>
            </a:r>
          </a:p>
          <a:p>
            <a:r>
              <a:rPr lang="en-US" noProof="0" dirty="0" smtClean="0"/>
              <a:t>XHTML 1.0</a:t>
            </a:r>
          </a:p>
          <a:p>
            <a:pPr lvl="1"/>
            <a:r>
              <a:rPr lang="en-US" noProof="0" dirty="0" smtClean="0"/>
              <a:t>Attempt by W3C to reformulate HTML into Extensible Markup Language (XML) (January 2000)</a:t>
            </a:r>
          </a:p>
          <a:p>
            <a:r>
              <a:rPr lang="en-US" noProof="0" dirty="0" smtClean="0"/>
              <a:t>HTML 5.0</a:t>
            </a:r>
          </a:p>
          <a:p>
            <a:pPr lvl="1"/>
            <a:r>
              <a:rPr lang="en-US" noProof="0" dirty="0" smtClean="0"/>
              <a:t>Proposed as W3C recommendation (October 2014)</a:t>
            </a:r>
          </a:p>
          <a:p>
            <a:r>
              <a:rPr lang="en-US" dirty="0" smtClean="0"/>
              <a:t>HTML 5.1</a:t>
            </a:r>
          </a:p>
          <a:p>
            <a:pPr lvl="1"/>
            <a:r>
              <a:rPr lang="en-US" noProof="0" dirty="0" smtClean="0"/>
              <a:t>Under development</a:t>
            </a:r>
          </a:p>
          <a:p>
            <a:pPr lvl="1"/>
            <a:endParaRPr lang="en-US" noProof="0" dirty="0" smtClean="0"/>
          </a:p>
          <a:p>
            <a:pPr lvl="1"/>
            <a:endParaRPr lang="en-US" noProof="0" dirty="0" smtClean="0"/>
          </a:p>
          <a:p>
            <a:endParaRPr lang="en-US" noProof="0" dirty="0" smtClean="0"/>
          </a:p>
          <a:p>
            <a:pPr lvl="1"/>
            <a:endParaRPr lang="en-US" noProof="0" dirty="0" smtClean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78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Basic idea is to “markup” document with tags, which add meaning to raw text</a:t>
            </a:r>
          </a:p>
          <a:p>
            <a:r>
              <a:rPr lang="en-US" dirty="0" smtClean="0"/>
              <a:t>Start tag: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&lt;foo&gt;</a:t>
            </a:r>
          </a:p>
          <a:p>
            <a:r>
              <a:rPr lang="en-US" dirty="0" smtClean="0">
                <a:latin typeface="Consolas"/>
                <a:cs typeface="Consolas"/>
              </a:rPr>
              <a:t>Followed by text</a:t>
            </a:r>
          </a:p>
          <a:p>
            <a:r>
              <a:rPr lang="en-US" dirty="0" smtClean="0"/>
              <a:t>End tag: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&lt;/foo&gt;</a:t>
            </a:r>
          </a:p>
          <a:p>
            <a:r>
              <a:rPr lang="en-US" dirty="0" smtClean="0"/>
              <a:t>Self-closing tag: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&lt;bar /&gt;</a:t>
            </a:r>
          </a:p>
          <a:p>
            <a:r>
              <a:rPr lang="en-US" dirty="0" smtClean="0"/>
              <a:t>Void tags (have no end tag):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 err="1" smtClean="0">
                <a:latin typeface="Consolas"/>
                <a:cs typeface="Consolas"/>
              </a:rPr>
              <a:t>img</a:t>
            </a:r>
            <a:r>
              <a:rPr lang="en-US" dirty="0" smtClean="0">
                <a:latin typeface="Consolas"/>
                <a:cs typeface="Consolas"/>
              </a:rPr>
              <a:t>&gt;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1628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– Tags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Tag are hierarchical</a:t>
            </a:r>
          </a:p>
        </p:txBody>
      </p:sp>
    </p:spTree>
    <p:extLst>
      <p:ext uri="{BB962C8B-B14F-4D97-AF65-F5344CB8AC3E}">
        <p14:creationId xmlns:p14="http://schemas.microsoft.com/office/powerpoint/2010/main" val="7382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– Tags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</a:t>
            </a:r>
            <a:r>
              <a:rPr lang="en-US" dirty="0" smtClean="0">
                <a:latin typeface="Consolas"/>
                <a:cs typeface="Consolas"/>
              </a:rPr>
              <a:t>html&gt;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&lt;</a:t>
            </a:r>
            <a:r>
              <a:rPr lang="en-US" dirty="0">
                <a:latin typeface="Consolas"/>
                <a:cs typeface="Consolas"/>
              </a:rPr>
              <a:t>head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&lt;title</a:t>
            </a:r>
            <a:r>
              <a:rPr lang="en-US" dirty="0">
                <a:latin typeface="Consolas"/>
                <a:cs typeface="Consolas"/>
              </a:rPr>
              <a:t>&gt;</a:t>
            </a:r>
            <a:r>
              <a:rPr lang="en-US" dirty="0" smtClean="0">
                <a:latin typeface="Consolas"/>
                <a:cs typeface="Consolas"/>
              </a:rPr>
              <a:t>Example&lt;/title&gt;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&lt;/head&gt;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&lt;</a:t>
            </a:r>
            <a:r>
              <a:rPr lang="en-US" dirty="0">
                <a:latin typeface="Consolas"/>
                <a:cs typeface="Consolas"/>
              </a:rPr>
              <a:t>body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&lt;</a:t>
            </a:r>
            <a:r>
              <a:rPr lang="en-US" dirty="0">
                <a:latin typeface="Consolas"/>
                <a:cs typeface="Consolas"/>
              </a:rPr>
              <a:t>p</a:t>
            </a:r>
            <a:r>
              <a:rPr lang="en-US" dirty="0" smtClean="0">
                <a:latin typeface="Consolas"/>
                <a:cs typeface="Consolas"/>
              </a:rPr>
              <a:t>&gt;I </a:t>
            </a:r>
            <a:r>
              <a:rPr lang="en-US" dirty="0">
                <a:latin typeface="Consolas"/>
                <a:cs typeface="Consolas"/>
              </a:rPr>
              <a:t>am the example </a:t>
            </a:r>
            <a:r>
              <a:rPr lang="en-US" dirty="0" smtClean="0">
                <a:latin typeface="Consolas"/>
                <a:cs typeface="Consolas"/>
              </a:rPr>
              <a:t>text&lt;/p&gt;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&lt;/body&gt;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&lt;/html&gt;</a:t>
            </a:r>
            <a:endParaRPr lang="en-US" dirty="0">
              <a:latin typeface="Consolas"/>
              <a:cs typeface="Consola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2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– Tags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/>
                <a:cs typeface="Consolas"/>
              </a:rPr>
              <a:t>&lt;html&gt;</a:t>
            </a:r>
          </a:p>
          <a:p>
            <a:pPr lvl="1"/>
            <a:r>
              <a:rPr lang="en-US" sz="3200" dirty="0">
                <a:latin typeface="Consolas"/>
                <a:cs typeface="Consolas"/>
              </a:rPr>
              <a:t>&lt;head&gt;</a:t>
            </a:r>
          </a:p>
          <a:p>
            <a:pPr lvl="2"/>
            <a:r>
              <a:rPr lang="en-US" sz="3200" dirty="0">
                <a:latin typeface="Consolas"/>
                <a:cs typeface="Consolas"/>
              </a:rPr>
              <a:t>&lt;title&gt;</a:t>
            </a:r>
          </a:p>
          <a:p>
            <a:pPr lvl="3"/>
            <a:r>
              <a:rPr lang="en-US" sz="3200" dirty="0">
                <a:latin typeface="Consolas"/>
                <a:cs typeface="Consolas"/>
              </a:rPr>
              <a:t>Example</a:t>
            </a:r>
          </a:p>
          <a:p>
            <a:pPr lvl="1"/>
            <a:r>
              <a:rPr lang="en-US" sz="3200" dirty="0">
                <a:latin typeface="Consolas"/>
                <a:cs typeface="Consolas"/>
              </a:rPr>
              <a:t>&lt;body&gt;</a:t>
            </a:r>
          </a:p>
          <a:p>
            <a:pPr lvl="2"/>
            <a:r>
              <a:rPr lang="en-US" sz="3200" dirty="0">
                <a:latin typeface="Consolas"/>
                <a:cs typeface="Consolas"/>
              </a:rPr>
              <a:t>&lt;p&gt;</a:t>
            </a:r>
          </a:p>
          <a:p>
            <a:pPr lvl="3"/>
            <a:r>
              <a:rPr lang="en-US" sz="3200" dirty="0">
                <a:latin typeface="Consolas"/>
                <a:cs typeface="Consolas"/>
              </a:rPr>
              <a:t>I am the example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0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– Tags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Tags can have “attributes” that provide metadata about the tag</a:t>
            </a:r>
          </a:p>
          <a:p>
            <a:r>
              <a:rPr lang="en-US" dirty="0"/>
              <a:t>A</a:t>
            </a:r>
            <a:r>
              <a:rPr lang="en-US" dirty="0" smtClean="0"/>
              <a:t>ttributes live inside the start tag after the tag name</a:t>
            </a:r>
          </a:p>
          <a:p>
            <a:r>
              <a:rPr lang="en-US" dirty="0" smtClean="0"/>
              <a:t>Four different syntax</a:t>
            </a:r>
          </a:p>
          <a:p>
            <a:pPr lvl="1"/>
            <a:r>
              <a:rPr lang="en-US" dirty="0" smtClean="0"/>
              <a:t>&lt;foo bar&gt;</a:t>
            </a:r>
          </a:p>
          <a:p>
            <a:pPr lvl="2"/>
            <a:r>
              <a:rPr lang="en-US" dirty="0" smtClean="0">
                <a:latin typeface="Consolas"/>
                <a:cs typeface="Consolas"/>
              </a:rPr>
              <a:t>foo</a:t>
            </a:r>
            <a:r>
              <a:rPr lang="en-US" dirty="0" smtClean="0"/>
              <a:t> is the tag name and </a:t>
            </a:r>
            <a:r>
              <a:rPr lang="en-US" dirty="0" smtClean="0">
                <a:latin typeface="Consolas"/>
                <a:cs typeface="Consolas"/>
              </a:rPr>
              <a:t>bar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/>
              <a:t>is an attribute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&lt;foo bar=</a:t>
            </a:r>
            <a:r>
              <a:rPr lang="en-US" dirty="0" err="1" smtClean="0">
                <a:latin typeface="Consolas"/>
                <a:cs typeface="Consolas"/>
              </a:rPr>
              <a:t>baz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The attribute </a:t>
            </a:r>
            <a:r>
              <a:rPr lang="en-US" dirty="0" smtClean="0">
                <a:latin typeface="Consolas"/>
                <a:cs typeface="Consolas"/>
              </a:rPr>
              <a:t>bar</a:t>
            </a:r>
            <a:r>
              <a:rPr lang="en-US" dirty="0" smtClean="0">
                <a:latin typeface="Arial"/>
                <a:cs typeface="Arial"/>
              </a:rPr>
              <a:t> has the value </a:t>
            </a:r>
            <a:r>
              <a:rPr lang="en-US" dirty="0" err="1" smtClean="0">
                <a:latin typeface="Consolas"/>
                <a:cs typeface="Consolas"/>
              </a:rPr>
              <a:t>baz</a:t>
            </a:r>
            <a:endParaRPr lang="en-US" dirty="0" smtClean="0">
              <a:latin typeface="Consolas"/>
              <a:cs typeface="Consolas"/>
            </a:endParaRPr>
          </a:p>
          <a:p>
            <a:pPr lvl="1"/>
            <a:r>
              <a:rPr lang="en-US" dirty="0" smtClean="0">
                <a:latin typeface="Consolas"/>
                <a:cs typeface="Consolas"/>
              </a:rPr>
              <a:t>&lt;foo bar=</a:t>
            </a:r>
            <a:r>
              <a:rPr lang="fr-FR" dirty="0" smtClean="0"/>
              <a:t>'</a:t>
            </a:r>
            <a:r>
              <a:rPr lang="en-US" dirty="0" err="1" smtClean="0">
                <a:latin typeface="Consolas"/>
                <a:cs typeface="Consolas"/>
              </a:rPr>
              <a:t>baz</a:t>
            </a:r>
            <a:r>
              <a:rPr lang="fr-FR" dirty="0" smtClean="0"/>
              <a:t>'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&lt;foo bar=</a:t>
            </a:r>
            <a:r>
              <a:rPr lang="en-US" dirty="0"/>
              <a:t>"</a:t>
            </a:r>
            <a:r>
              <a:rPr lang="en-US" dirty="0" err="1" smtClean="0">
                <a:latin typeface="Consolas"/>
                <a:cs typeface="Consolas"/>
              </a:rPr>
              <a:t>baz</a:t>
            </a:r>
            <a:r>
              <a:rPr lang="en-US" dirty="0"/>
              <a:t>"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r>
              <a:rPr lang="en-US" dirty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ultiple attributes are separated by spaces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&lt;foo bar='</a:t>
            </a:r>
            <a:r>
              <a:rPr lang="en-US" dirty="0" err="1" smtClean="0">
                <a:latin typeface="Consolas"/>
                <a:cs typeface="Consolas"/>
              </a:rPr>
              <a:t>baz</a:t>
            </a:r>
            <a:r>
              <a:rPr lang="en-US" dirty="0" smtClean="0">
                <a:latin typeface="Consolas"/>
                <a:cs typeface="Consolas"/>
              </a:rPr>
              <a:t>' disabled required="true"&gt;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4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– Hyperlink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</a:t>
            </a:r>
            <a:r>
              <a:rPr lang="en-US" sz="2800" dirty="0" smtClean="0"/>
              <a:t>nchor tag is used to create a hyperlink</a:t>
            </a:r>
          </a:p>
          <a:p>
            <a:r>
              <a:rPr lang="en-US" sz="2800" dirty="0" err="1" smtClean="0">
                <a:latin typeface="Consolas"/>
                <a:cs typeface="Consolas"/>
              </a:rPr>
              <a:t>href</a:t>
            </a:r>
            <a:r>
              <a:rPr lang="en-US" sz="2800" dirty="0" smtClean="0">
                <a:latin typeface="Arial"/>
                <a:cs typeface="Arial"/>
              </a:rPr>
              <a:t> attribute is used provide the URI </a:t>
            </a:r>
          </a:p>
          <a:p>
            <a:r>
              <a:rPr lang="en-US" sz="2800" dirty="0" smtClean="0">
                <a:latin typeface="Arial"/>
                <a:cs typeface="Arial"/>
              </a:rPr>
              <a:t>Text inside the </a:t>
            </a:r>
            <a:r>
              <a:rPr lang="en-US" sz="2800" b="1" dirty="0" smtClean="0">
                <a:latin typeface="Arial"/>
                <a:cs typeface="Arial"/>
              </a:rPr>
              <a:t>a</a:t>
            </a:r>
            <a:r>
              <a:rPr lang="en-US" sz="2800" dirty="0" smtClean="0">
                <a:latin typeface="Arial"/>
                <a:cs typeface="Arial"/>
              </a:rPr>
              <a:t>nchor tag is the text of the hyperlink</a:t>
            </a:r>
          </a:p>
          <a:p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Consolas"/>
                <a:cs typeface="Consolas"/>
              </a:rPr>
              <a:t>&lt;a </a:t>
            </a:r>
            <a:r>
              <a:rPr lang="en-US" sz="2800" dirty="0" err="1" smtClean="0">
                <a:latin typeface="Consolas"/>
                <a:cs typeface="Consolas"/>
              </a:rPr>
              <a:t>href</a:t>
            </a:r>
            <a:r>
              <a:rPr lang="en-US" sz="2800" dirty="0" smtClean="0">
                <a:latin typeface="Consolas"/>
                <a:cs typeface="Consolas"/>
              </a:rPr>
              <a:t>=</a:t>
            </a:r>
            <a:r>
              <a:rPr lang="en-US" sz="2800" dirty="0"/>
              <a:t>"</a:t>
            </a:r>
            <a:r>
              <a:rPr lang="en-US" sz="2800" dirty="0" smtClean="0">
                <a:latin typeface="Consolas"/>
                <a:cs typeface="Consolas"/>
              </a:rPr>
              <a:t>http://</a:t>
            </a:r>
            <a:r>
              <a:rPr lang="en-US" sz="2800" dirty="0" err="1" smtClean="0">
                <a:latin typeface="Consolas"/>
                <a:cs typeface="Consolas"/>
              </a:rPr>
              <a:t>google.com</a:t>
            </a:r>
            <a:r>
              <a:rPr lang="en-US" sz="2800" dirty="0"/>
              <a:t>"</a:t>
            </a:r>
            <a:r>
              <a:rPr lang="en-US" sz="2800" dirty="0" smtClean="0">
                <a:latin typeface="Consolas"/>
                <a:cs typeface="Consolas"/>
              </a:rPr>
              <a:t>&gt;Example&lt;/a&gt;</a:t>
            </a:r>
            <a:endParaRPr lang="en-US" sz="2800" dirty="0">
              <a:latin typeface="Consolas"/>
              <a:cs typeface="Consolas"/>
            </a:endParaRPr>
          </a:p>
        </p:txBody>
      </p:sp>
      <p:pic>
        <p:nvPicPr>
          <p:cNvPr id="4" name="Picture 3" descr="Screen Shot 2015-01-15 at 11.0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45" y="4928541"/>
            <a:ext cx="850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5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– Basic HTML 5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&lt;!DOCTYPE html&gt;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html&gt;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&lt;</a:t>
            </a:r>
            <a:r>
              <a:rPr lang="en-US" dirty="0">
                <a:latin typeface="Consolas"/>
                <a:cs typeface="Consolas"/>
              </a:rPr>
              <a:t>head&gt;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&lt;</a:t>
            </a:r>
            <a:r>
              <a:rPr lang="en-US" dirty="0">
                <a:latin typeface="Consolas"/>
                <a:cs typeface="Consolas"/>
              </a:rPr>
              <a:t>meta charset="UTF-8"&gt;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&lt;</a:t>
            </a:r>
            <a:r>
              <a:rPr lang="en-US" dirty="0">
                <a:latin typeface="Consolas"/>
                <a:cs typeface="Consolas"/>
              </a:rPr>
              <a:t>title</a:t>
            </a:r>
            <a:r>
              <a:rPr lang="en-US" dirty="0" smtClean="0">
                <a:latin typeface="Consolas"/>
                <a:cs typeface="Consolas"/>
              </a:rPr>
              <a:t>&gt;CSE 591&lt;</a:t>
            </a:r>
            <a:r>
              <a:rPr lang="en-US" dirty="0">
                <a:latin typeface="Consolas"/>
                <a:cs typeface="Consolas"/>
              </a:rPr>
              <a:t>/title&gt;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&lt;</a:t>
            </a:r>
            <a:r>
              <a:rPr lang="en-US" dirty="0">
                <a:latin typeface="Consolas"/>
                <a:cs typeface="Consolas"/>
              </a:rPr>
              <a:t>/head&gt;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&lt;</a:t>
            </a:r>
            <a:r>
              <a:rPr lang="en-US" dirty="0">
                <a:latin typeface="Consolas"/>
                <a:cs typeface="Consolas"/>
              </a:rPr>
              <a:t>body&gt;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&lt;a </a:t>
            </a:r>
            <a:r>
              <a:rPr lang="en-US" dirty="0" err="1" smtClean="0">
                <a:latin typeface="Consolas"/>
                <a:cs typeface="Consolas"/>
              </a:rPr>
              <a:t>href</a:t>
            </a:r>
            <a:r>
              <a:rPr lang="en-US" dirty="0" smtClean="0">
                <a:latin typeface="Consolas"/>
                <a:cs typeface="Consolas"/>
              </a:rPr>
              <a:t>=</a:t>
            </a:r>
            <a:r>
              <a:rPr lang="en-US" dirty="0">
                <a:latin typeface="Consolas"/>
                <a:cs typeface="Consolas"/>
              </a:rPr>
              <a:t>"</a:t>
            </a:r>
            <a:r>
              <a:rPr lang="en-US" dirty="0" smtClean="0">
                <a:latin typeface="Consolas"/>
                <a:cs typeface="Consolas"/>
              </a:rPr>
              <a:t>http://</a:t>
            </a:r>
            <a:r>
              <a:rPr lang="en-US" dirty="0" err="1" smtClean="0">
                <a:latin typeface="Consolas"/>
                <a:cs typeface="Consolas"/>
              </a:rPr>
              <a:t>example.com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>
                <a:latin typeface="Consolas"/>
                <a:cs typeface="Consolas"/>
              </a:rPr>
              <a:t>"</a:t>
            </a:r>
            <a:r>
              <a:rPr lang="en-US" dirty="0" smtClean="0">
                <a:latin typeface="Consolas"/>
                <a:cs typeface="Consolas"/>
              </a:rPr>
              <a:t>&gt;Text&lt;/a&gt;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&lt;</a:t>
            </a:r>
            <a:r>
              <a:rPr lang="en-US" dirty="0">
                <a:latin typeface="Consolas"/>
                <a:cs typeface="Consolas"/>
              </a:rPr>
              <a:t>/body&gt;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>
                <a:latin typeface="Consolas"/>
                <a:cs typeface="Consolas"/>
              </a:rPr>
              <a:t>/html&gt;</a:t>
            </a:r>
          </a:p>
        </p:txBody>
      </p:sp>
    </p:spTree>
    <p:extLst>
      <p:ext uri="{BB962C8B-B14F-4D97-AF65-F5344CB8AC3E}">
        <p14:creationId xmlns:p14="http://schemas.microsoft.com/office/powerpoint/2010/main" val="94924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Birth of the Web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Created by Tim Berners-Lee while he was working at CERN</a:t>
            </a:r>
          </a:p>
          <a:p>
            <a:pPr lvl="1"/>
            <a:r>
              <a:rPr lang="en-US" noProof="0" smtClean="0"/>
              <a:t>First CERN proposal in 1989</a:t>
            </a:r>
          </a:p>
          <a:p>
            <a:pPr lvl="1"/>
            <a:r>
              <a:rPr lang="en-US" noProof="0" smtClean="0"/>
              <a:t>Finished first website end of 1990</a:t>
            </a:r>
          </a:p>
          <a:p>
            <a:pPr lvl="1"/>
            <a:endParaRPr lang="en-US" noProof="0" smtClean="0"/>
          </a:p>
          <a:p>
            <a:r>
              <a:rPr lang="en-US" u="sng" noProof="0" smtClean="0"/>
              <a:t>Weaving </a:t>
            </a:r>
            <a:r>
              <a:rPr lang="en-US" u="sng" noProof="0"/>
              <a:t>the Web: The Original Design and Ultimate Destiny of the World Wide </a:t>
            </a:r>
            <a:r>
              <a:rPr lang="en-US" u="sng" noProof="0" smtClean="0"/>
              <a:t>Web</a:t>
            </a:r>
            <a:r>
              <a:rPr lang="en-US" noProof="0" smtClean="0"/>
              <a:t>, Tim Berners-Lee</a:t>
            </a:r>
            <a:endParaRPr lang="en-US" u="sng" noProof="0" smtClean="0"/>
          </a:p>
        </p:txBody>
      </p:sp>
    </p:spTree>
    <p:extLst>
      <p:ext uri="{BB962C8B-B14F-4D97-AF65-F5344CB8AC3E}">
        <p14:creationId xmlns:p14="http://schemas.microsoft.com/office/powerpoint/2010/main" val="343370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– Browsers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agent is responsible for parsing and interpreting the HTML and displaying it to the user</a:t>
            </a:r>
          </a:p>
        </p:txBody>
      </p:sp>
    </p:spTree>
    <p:extLst>
      <p:ext uri="{BB962C8B-B14F-4D97-AF65-F5344CB8AC3E}">
        <p14:creationId xmlns:p14="http://schemas.microsoft.com/office/powerpoint/2010/main" val="153289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– Parsed HTML 5 Page</a:t>
            </a:r>
            <a:endParaRPr lang="en-US" dirty="0"/>
          </a:p>
        </p:txBody>
      </p:sp>
      <p:pic>
        <p:nvPicPr>
          <p:cNvPr id="4" name="Content Placeholder 3" descr="Screen Shot 2015-01-14 at 4.25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43" r="-22843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93138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– Parsed HTML 5 Page</a:t>
            </a:r>
          </a:p>
        </p:txBody>
      </p:sp>
      <p:pic>
        <p:nvPicPr>
          <p:cNvPr id="8" name="Picture 7" descr="Screen Shot 2015-01-15 at 11.13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778000"/>
            <a:ext cx="60706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8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– Character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How to include HTML special characters as text/data?</a:t>
            </a:r>
            <a:br>
              <a:rPr lang="en-US" dirty="0" smtClean="0"/>
            </a:br>
            <a:r>
              <a:rPr lang="en-US" dirty="0" smtClean="0">
                <a:latin typeface="Consolas"/>
                <a:cs typeface="Consolas"/>
              </a:rPr>
              <a:t>&lt; &gt; </a:t>
            </a:r>
            <a:r>
              <a:rPr lang="fr-FR" dirty="0"/>
              <a:t>'</a:t>
            </a:r>
            <a:r>
              <a:rPr lang="en-US" dirty="0" smtClean="0">
                <a:latin typeface="Consolas"/>
                <a:cs typeface="Consolas"/>
              </a:rPr>
              <a:t> " &amp; = 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Encode the character reference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Also referred to in HTML &lt; 5.0 as “entity reference” or “entity encoding”</a:t>
            </a:r>
          </a:p>
          <a:p>
            <a:r>
              <a:rPr lang="en-US" dirty="0" smtClean="0">
                <a:latin typeface="Arial"/>
                <a:cs typeface="Arial"/>
              </a:rPr>
              <a:t>Three types, each starts with </a:t>
            </a:r>
            <a:r>
              <a:rPr lang="en-US" dirty="0" smtClean="0">
                <a:latin typeface="Consolas"/>
                <a:cs typeface="Consolas"/>
              </a:rPr>
              <a:t>&amp;</a:t>
            </a:r>
            <a:r>
              <a:rPr lang="en-US" dirty="0" smtClean="0">
                <a:latin typeface="Arial"/>
                <a:cs typeface="Arial"/>
              </a:rPr>
              <a:t> and ends with 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Named character reference</a:t>
            </a:r>
          </a:p>
          <a:p>
            <a:pPr lvl="2"/>
            <a:r>
              <a:rPr lang="en-US" dirty="0" smtClean="0">
                <a:latin typeface="Consolas"/>
                <a:cs typeface="Consolas"/>
              </a:rPr>
              <a:t>&amp;&lt;</a:t>
            </a:r>
            <a:r>
              <a:rPr lang="en-US" dirty="0" err="1" smtClean="0">
                <a:latin typeface="Consolas"/>
                <a:cs typeface="Consolas"/>
              </a:rPr>
              <a:t>predefined_name</a:t>
            </a:r>
            <a:r>
              <a:rPr lang="en-US" dirty="0" smtClean="0">
                <a:latin typeface="Consolas"/>
                <a:cs typeface="Consolas"/>
              </a:rPr>
              <a:t>&gt;;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Decimal numeric character reference</a:t>
            </a:r>
          </a:p>
          <a:p>
            <a:pPr lvl="2"/>
            <a:r>
              <a:rPr lang="en-US" dirty="0" smtClean="0">
                <a:latin typeface="Consolas"/>
                <a:cs typeface="Consolas"/>
              </a:rPr>
              <a:t>&amp;#&lt;</a:t>
            </a:r>
            <a:r>
              <a:rPr lang="en-US" dirty="0" err="1" smtClean="0">
                <a:latin typeface="Consolas"/>
                <a:cs typeface="Consolas"/>
              </a:rPr>
              <a:t>decimal_unicode_code_point</a:t>
            </a:r>
            <a:r>
              <a:rPr lang="en-US" dirty="0" smtClean="0">
                <a:latin typeface="Consolas"/>
                <a:cs typeface="Consolas"/>
              </a:rPr>
              <a:t>&gt;;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Hexadecimal numeric character reference</a:t>
            </a:r>
          </a:p>
          <a:p>
            <a:pPr lvl="2"/>
            <a:r>
              <a:rPr lang="en-US" dirty="0" smtClean="0">
                <a:latin typeface="Consolas"/>
                <a:cs typeface="Consolas"/>
              </a:rPr>
              <a:t>&amp;#x&lt;</a:t>
            </a:r>
            <a:r>
              <a:rPr lang="en-US" dirty="0" err="1" smtClean="0">
                <a:latin typeface="Consolas"/>
                <a:cs typeface="Consolas"/>
              </a:rPr>
              <a:t>hexadecimal_unicode_code_point</a:t>
            </a:r>
            <a:r>
              <a:rPr lang="en-US" dirty="0" smtClean="0">
                <a:latin typeface="Consolas"/>
                <a:cs typeface="Consolas"/>
              </a:rPr>
              <a:t>&gt;;</a:t>
            </a:r>
          </a:p>
          <a:p>
            <a:pPr marL="914400" lvl="2" indent="0">
              <a:buNone/>
            </a:pPr>
            <a:endParaRPr lang="en-US" dirty="0" smtClean="0">
              <a:latin typeface="Consolas"/>
              <a:cs typeface="Consolas"/>
            </a:endParaRPr>
          </a:p>
          <a:p>
            <a:r>
              <a:rPr lang="en-US" dirty="0" smtClean="0">
                <a:latin typeface="Arial"/>
                <a:cs typeface="Arial"/>
              </a:rPr>
              <a:t>Note: This will be the root of a significant number of vulnerabilities and is critical to understand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76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HTML – Character References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ampersand (</a:t>
            </a:r>
            <a:r>
              <a:rPr lang="en-US" dirty="0" smtClean="0">
                <a:latin typeface="Consolas"/>
                <a:cs typeface="Consolas"/>
              </a:rPr>
              <a:t>&amp;</a:t>
            </a:r>
            <a:r>
              <a:rPr lang="en-US" dirty="0" smtClean="0"/>
              <a:t>) is used to start a character reference, so it must be encoded as a character reference</a:t>
            </a:r>
          </a:p>
          <a:p>
            <a:r>
              <a:rPr lang="en-US" dirty="0" smtClean="0">
                <a:latin typeface="Consolas"/>
                <a:cs typeface="Consolas"/>
              </a:rPr>
              <a:t>&amp;amp;</a:t>
            </a:r>
          </a:p>
          <a:p>
            <a:r>
              <a:rPr lang="en-US" dirty="0" smtClean="0">
                <a:latin typeface="Consolas"/>
                <a:cs typeface="Consolas"/>
              </a:rPr>
              <a:t>&amp;#38;</a:t>
            </a:r>
          </a:p>
          <a:p>
            <a:r>
              <a:rPr lang="en-US" dirty="0" smtClean="0">
                <a:latin typeface="Consolas"/>
                <a:cs typeface="Consolas"/>
              </a:rPr>
              <a:t>&amp;#x26;</a:t>
            </a:r>
          </a:p>
          <a:p>
            <a:r>
              <a:rPr lang="en-US" dirty="0" smtClean="0">
                <a:latin typeface="Consolas"/>
                <a:cs typeface="Consolas"/>
              </a:rPr>
              <a:t>&amp;#x00026;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1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HTML – Character References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é</a:t>
            </a:r>
            <a:endParaRPr lang="en-US" dirty="0" smtClean="0"/>
          </a:p>
          <a:p>
            <a:r>
              <a:rPr lang="en-US" dirty="0" smtClean="0">
                <a:latin typeface="Consolas"/>
                <a:cs typeface="Consolas"/>
              </a:rPr>
              <a:t>&amp;</a:t>
            </a:r>
            <a:r>
              <a:rPr lang="en-US" dirty="0" err="1" smtClean="0">
                <a:latin typeface="Consolas"/>
                <a:cs typeface="Consolas"/>
              </a:rPr>
              <a:t>eacute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r>
              <a:rPr lang="en-US" dirty="0" smtClean="0">
                <a:latin typeface="Consolas"/>
                <a:cs typeface="Consolas"/>
              </a:rPr>
              <a:t>&amp;#233;</a:t>
            </a:r>
          </a:p>
          <a:p>
            <a:r>
              <a:rPr lang="en-US" dirty="0" smtClean="0">
                <a:latin typeface="Consolas"/>
                <a:cs typeface="Consolas"/>
              </a:rPr>
              <a:t>&amp;#xe9;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22775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HTML – Character References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must &lt; be encoded as a character reference?</a:t>
            </a:r>
          </a:p>
          <a:p>
            <a:r>
              <a:rPr lang="en-US" dirty="0" smtClean="0"/>
              <a:t>&amp;</a:t>
            </a:r>
            <a:r>
              <a:rPr lang="en-US" dirty="0" err="1" smtClean="0"/>
              <a:t>lt</a:t>
            </a:r>
            <a:r>
              <a:rPr lang="en-US" dirty="0" smtClean="0"/>
              <a:t>;</a:t>
            </a:r>
          </a:p>
          <a:p>
            <a:r>
              <a:rPr lang="en-US" dirty="0" smtClean="0">
                <a:latin typeface="Consolas"/>
                <a:cs typeface="Consolas"/>
              </a:rPr>
              <a:t>&amp;#60;</a:t>
            </a:r>
          </a:p>
          <a:p>
            <a:r>
              <a:rPr lang="en-US" dirty="0" smtClean="0">
                <a:latin typeface="Consolas"/>
                <a:cs typeface="Consolas"/>
              </a:rPr>
              <a:t>&amp;#x30;</a:t>
            </a:r>
          </a:p>
          <a:p>
            <a:r>
              <a:rPr lang="en-US" dirty="0" smtClean="0">
                <a:latin typeface="Consolas"/>
                <a:cs typeface="Consolas"/>
              </a:rPr>
              <a:t>&amp;#x00030;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25394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– Forms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</a:t>
            </a:r>
            <a:r>
              <a:rPr lang="en-US" dirty="0">
                <a:latin typeface="Consolas"/>
                <a:cs typeface="Consolas"/>
              </a:rPr>
              <a:t>form</a:t>
            </a:r>
            <a:r>
              <a:rPr lang="en-US" dirty="0"/>
              <a:t> is a component of a Web page that has form controls, such as text fields, buttons, checkboxes, range controls, or color </a:t>
            </a:r>
            <a:r>
              <a:rPr lang="en-US" dirty="0" smtClean="0"/>
              <a:t>pickers</a:t>
            </a:r>
          </a:p>
          <a:p>
            <a:pPr lvl="1"/>
            <a:r>
              <a:rPr lang="en-US" dirty="0" smtClean="0"/>
              <a:t>Form is a way to create a complicated HTTP request</a:t>
            </a:r>
            <a:endParaRPr lang="en-US" dirty="0"/>
          </a:p>
          <a:p>
            <a:r>
              <a:rPr lang="en-US" dirty="0" smtClean="0">
                <a:latin typeface="Consolas"/>
                <a:cs typeface="Consolas"/>
              </a:rPr>
              <a:t>action</a:t>
            </a:r>
            <a:r>
              <a:rPr lang="en-US" dirty="0" smtClean="0"/>
              <a:t> attribute contains the URI to submit the HTTP request</a:t>
            </a:r>
          </a:p>
          <a:p>
            <a:pPr lvl="1"/>
            <a:r>
              <a:rPr lang="en-US" dirty="0" smtClean="0"/>
              <a:t>Default is the current URI</a:t>
            </a:r>
          </a:p>
          <a:p>
            <a:r>
              <a:rPr lang="en-US" dirty="0" smtClean="0">
                <a:latin typeface="Consolas"/>
                <a:cs typeface="Consolas"/>
              </a:rPr>
              <a:t>method</a:t>
            </a:r>
            <a:r>
              <a:rPr lang="en-US" dirty="0" smtClean="0"/>
              <a:t> attribute is the HTTP method to use in the request</a:t>
            </a:r>
          </a:p>
          <a:p>
            <a:pPr lvl="1"/>
            <a:r>
              <a:rPr lang="en-US" dirty="0" smtClean="0"/>
              <a:t>GET or POST, default is GET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–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Children </a:t>
            </a:r>
            <a:r>
              <a:rPr lang="en-US" dirty="0" smtClean="0">
                <a:latin typeface="Consolas"/>
                <a:cs typeface="Consolas"/>
              </a:rPr>
              <a:t>input</a:t>
            </a:r>
            <a:r>
              <a:rPr lang="en-US" dirty="0" smtClean="0"/>
              <a:t> tags of the form are transformed into either query URL parameters or HTTP request body</a:t>
            </a:r>
          </a:p>
          <a:p>
            <a:r>
              <a:rPr lang="en-US" dirty="0" smtClean="0"/>
              <a:t>Difference is based on the </a:t>
            </a:r>
            <a:r>
              <a:rPr lang="en-US" dirty="0" smtClean="0">
                <a:latin typeface="Consolas"/>
                <a:cs typeface="Consolas"/>
              </a:rPr>
              <a:t>method</a:t>
            </a:r>
            <a:r>
              <a:rPr lang="en-US" dirty="0" smtClean="0"/>
              <a:t> attribute</a:t>
            </a:r>
          </a:p>
          <a:p>
            <a:pPr lvl="1"/>
            <a:r>
              <a:rPr lang="en-US" dirty="0"/>
              <a:t>GET </a:t>
            </a:r>
            <a:r>
              <a:rPr lang="en-US" dirty="0" smtClean="0"/>
              <a:t>passes data in the query</a:t>
            </a:r>
          </a:p>
          <a:p>
            <a:pPr lvl="1"/>
            <a:r>
              <a:rPr lang="en-US" dirty="0" smtClean="0"/>
              <a:t>POST passes data in the body</a:t>
            </a:r>
          </a:p>
          <a:p>
            <a:r>
              <a:rPr lang="en-US" dirty="0" smtClean="0"/>
              <a:t>Data is encoded as either “application</a:t>
            </a:r>
            <a:r>
              <a:rPr lang="en-US" dirty="0"/>
              <a:t>/x-www-form-</a:t>
            </a:r>
            <a:r>
              <a:rPr lang="en-US" dirty="0" err="1" smtClean="0"/>
              <a:t>urlencoded</a:t>
            </a:r>
            <a:r>
              <a:rPr lang="en-US" dirty="0"/>
              <a:t>” or </a:t>
            </a:r>
            <a:r>
              <a:rPr lang="en-US" dirty="0" smtClean="0"/>
              <a:t>“multipart</a:t>
            </a:r>
            <a:r>
              <a:rPr lang="en-US" dirty="0"/>
              <a:t>/form-</a:t>
            </a:r>
            <a:r>
              <a:rPr lang="en-US" dirty="0" smtClean="0"/>
              <a:t>data”</a:t>
            </a:r>
          </a:p>
          <a:p>
            <a:pPr lvl="1"/>
            <a:r>
              <a:rPr lang="en-US" dirty="0" smtClean="0"/>
              <a:t>GET always uses “</a:t>
            </a:r>
            <a:r>
              <a:rPr lang="en-US" dirty="0"/>
              <a:t>application/x-www-form-</a:t>
            </a:r>
            <a:r>
              <a:rPr lang="en-US" dirty="0" err="1"/>
              <a:t>urlencoded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POST depends </a:t>
            </a:r>
            <a:r>
              <a:rPr lang="en-US" dirty="0"/>
              <a:t>on </a:t>
            </a:r>
            <a:r>
              <a:rPr lang="en-US" dirty="0" err="1" smtClean="0">
                <a:latin typeface="Consolas"/>
                <a:cs typeface="Consolas"/>
              </a:rPr>
              <a:t>enctype</a:t>
            </a:r>
            <a:r>
              <a:rPr lang="en-US" dirty="0" smtClean="0"/>
              <a:t> attribute of </a:t>
            </a:r>
            <a:r>
              <a:rPr lang="en-US" dirty="0" smtClean="0">
                <a:latin typeface="Consolas"/>
                <a:cs typeface="Consolas"/>
              </a:rPr>
              <a:t>form</a:t>
            </a:r>
            <a:r>
              <a:rPr lang="en-US" dirty="0" smtClean="0">
                <a:latin typeface="Arial"/>
                <a:cs typeface="Arial"/>
              </a:rPr>
              <a:t>, default is “application/x-www-form-</a:t>
            </a:r>
            <a:r>
              <a:rPr lang="en-US" dirty="0" err="1" smtClean="0">
                <a:latin typeface="Arial"/>
                <a:cs typeface="Arial"/>
              </a:rPr>
              <a:t>urlencoded</a:t>
            </a:r>
            <a:r>
              <a:rPr lang="en-US" dirty="0" smtClean="0">
                <a:latin typeface="Arial"/>
                <a:cs typeface="Arial"/>
              </a:rPr>
              <a:t>”</a:t>
            </a:r>
          </a:p>
          <a:p>
            <a:pPr lvl="1"/>
            <a:r>
              <a:rPr lang="en-US" dirty="0" smtClean="0"/>
              <a:t>"multipart</a:t>
            </a:r>
            <a:r>
              <a:rPr lang="en-US" dirty="0"/>
              <a:t>/form-</a:t>
            </a:r>
            <a:r>
              <a:rPr lang="en-US" dirty="0" smtClean="0"/>
              <a:t>data" is mainly used to upload files, so we will focus on </a:t>
            </a:r>
            <a:r>
              <a:rPr lang="en-US" dirty="0"/>
              <a:t>“application/x-www-form-</a:t>
            </a:r>
            <a:r>
              <a:rPr lang="en-US" dirty="0" err="1"/>
              <a:t>urlencoded</a:t>
            </a:r>
            <a:r>
              <a:rPr lang="en-US" dirty="0" smtClean="0"/>
              <a:t>”</a:t>
            </a:r>
            <a:endParaRPr lang="en-US" dirty="0" smtClean="0">
              <a:latin typeface="Arial"/>
              <a:cs typeface="Arial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2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HTML – Forms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Data sent as name-value pairs</a:t>
            </a:r>
          </a:p>
          <a:p>
            <a:pPr lvl="1"/>
            <a:r>
              <a:rPr lang="en-US" dirty="0" smtClean="0"/>
              <a:t>Data from the input tags (as well as others)</a:t>
            </a:r>
            <a:br>
              <a:rPr lang="en-US" dirty="0" smtClean="0"/>
            </a:br>
            <a:r>
              <a:rPr lang="en-US" dirty="0" smtClean="0">
                <a:latin typeface="Consolas"/>
                <a:cs typeface="Consolas"/>
              </a:rPr>
              <a:t>&lt;input </a:t>
            </a:r>
            <a:r>
              <a:rPr lang="en-US" dirty="0">
                <a:latin typeface="Consolas"/>
                <a:cs typeface="Consolas"/>
              </a:rPr>
              <a:t>type="</a:t>
            </a:r>
            <a:r>
              <a:rPr lang="en-US" dirty="0" smtClean="0">
                <a:latin typeface="Consolas"/>
                <a:cs typeface="Consolas"/>
              </a:rPr>
              <a:t>text</a:t>
            </a:r>
            <a:r>
              <a:rPr lang="en-US" dirty="0">
                <a:latin typeface="Consolas"/>
                <a:cs typeface="Consolas"/>
              </a:rPr>
              <a:t>" name="</a:t>
            </a:r>
            <a:r>
              <a:rPr lang="en-US" dirty="0" smtClean="0">
                <a:latin typeface="Consolas"/>
                <a:cs typeface="Consolas"/>
              </a:rPr>
              <a:t>foo</a:t>
            </a:r>
            <a:r>
              <a:rPr lang="en-US" dirty="0">
                <a:latin typeface="Consolas"/>
                <a:cs typeface="Consolas"/>
              </a:rPr>
              <a:t>" value="</a:t>
            </a:r>
            <a:r>
              <a:rPr lang="en-US" dirty="0" smtClean="0">
                <a:latin typeface="Consolas"/>
                <a:cs typeface="Consolas"/>
              </a:rPr>
              <a:t>bar</a:t>
            </a:r>
            <a:r>
              <a:rPr lang="en-US" dirty="0">
                <a:latin typeface="Consolas"/>
                <a:cs typeface="Consolas"/>
              </a:rPr>
              <a:t>"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lvl="1"/>
            <a:endParaRPr lang="en-US" dirty="0" smtClean="0">
              <a:latin typeface="Consolas"/>
              <a:cs typeface="Consolas"/>
            </a:endParaRPr>
          </a:p>
          <a:p>
            <a:r>
              <a:rPr lang="en-US" dirty="0" smtClean="0"/>
              <a:t>Name is taken from the </a:t>
            </a:r>
            <a:r>
              <a:rPr lang="en-US" dirty="0" smtClean="0">
                <a:latin typeface="Consolas"/>
                <a:cs typeface="Consolas"/>
              </a:rPr>
              <a:t>input</a:t>
            </a:r>
            <a:r>
              <a:rPr lang="en-US" dirty="0" smtClean="0"/>
              <a:t> tag’s </a:t>
            </a:r>
            <a:r>
              <a:rPr lang="en-US" dirty="0" smtClean="0">
                <a:latin typeface="Consolas"/>
                <a:cs typeface="Consolas"/>
              </a:rPr>
              <a:t>name</a:t>
            </a:r>
            <a:r>
              <a:rPr lang="en-US" dirty="0" smtClean="0"/>
              <a:t> attribute</a:t>
            </a:r>
          </a:p>
          <a:p>
            <a:r>
              <a:rPr lang="en-US" dirty="0" smtClean="0"/>
              <a:t>Value is taken either from the </a:t>
            </a:r>
            <a:r>
              <a:rPr lang="en-US" dirty="0" smtClean="0">
                <a:latin typeface="Consolas"/>
                <a:cs typeface="Consolas"/>
              </a:rPr>
              <a:t>input</a:t>
            </a:r>
            <a:r>
              <a:rPr lang="en-US" dirty="0" smtClean="0"/>
              <a:t> tag’s </a:t>
            </a:r>
            <a:r>
              <a:rPr lang="en-US" dirty="0" smtClean="0">
                <a:latin typeface="Consolas"/>
                <a:cs typeface="Consolas"/>
              </a:rPr>
              <a:t>value</a:t>
            </a:r>
            <a:r>
              <a:rPr lang="en-US" dirty="0" smtClean="0"/>
              <a:t> attribute or the user-supplied input</a:t>
            </a:r>
          </a:p>
          <a:p>
            <a:pPr lvl="1"/>
            <a:r>
              <a:rPr lang="en-US" dirty="0" smtClean="0"/>
              <a:t>Empty string if neither is present</a:t>
            </a:r>
          </a:p>
        </p:txBody>
      </p:sp>
      <p:pic>
        <p:nvPicPr>
          <p:cNvPr id="4" name="Picture 3" descr="Screen Shot 2015-01-15 at 9.28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98" y="3260138"/>
            <a:ext cx="1930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0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Design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Originally envisioned as a way to share research results and information at CERN</a:t>
            </a:r>
            <a:endParaRPr lang="en-US" noProof="0"/>
          </a:p>
          <a:p>
            <a:r>
              <a:rPr lang="en-US" noProof="0" smtClean="0"/>
              <a:t>Combined multiple emerging technologies</a:t>
            </a:r>
          </a:p>
          <a:p>
            <a:pPr lvl="1"/>
            <a:r>
              <a:rPr lang="en-US" noProof="0" smtClean="0"/>
              <a:t>Hypertext</a:t>
            </a:r>
          </a:p>
          <a:p>
            <a:pPr lvl="1"/>
            <a:r>
              <a:rPr lang="en-US" noProof="0" smtClean="0"/>
              <a:t>Internet (TCP/IP)</a:t>
            </a:r>
          </a:p>
          <a:p>
            <a:r>
              <a:rPr lang="en-US" noProof="0" smtClean="0"/>
              <a:t>Idea grew into “universal access to a large universe of documents”</a:t>
            </a:r>
          </a:p>
        </p:txBody>
      </p:sp>
    </p:spTree>
    <p:extLst>
      <p:ext uri="{BB962C8B-B14F-4D97-AF65-F5344CB8AC3E}">
        <p14:creationId xmlns:p14="http://schemas.microsoft.com/office/powerpoint/2010/main" val="354732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application/x-www-form-</a:t>
            </a:r>
            <a:r>
              <a:rPr lang="en-US" dirty="0" err="1"/>
              <a:t>urlencoded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name-value pairs of the form are encoded</a:t>
            </a:r>
          </a:p>
          <a:p>
            <a:r>
              <a:rPr lang="en-US" dirty="0" smtClean="0"/>
              <a:t>form-</a:t>
            </a:r>
            <a:r>
              <a:rPr lang="en-US" dirty="0" err="1" smtClean="0"/>
              <a:t>urlencoding</a:t>
            </a:r>
            <a:r>
              <a:rPr lang="en-US" dirty="0" smtClean="0"/>
              <a:t> encodes the name-value pairs using percent encoding </a:t>
            </a:r>
          </a:p>
          <a:p>
            <a:pPr lvl="1"/>
            <a:r>
              <a:rPr lang="en-US" dirty="0" smtClean="0"/>
              <a:t>Except that spaces are translated to + instead of %20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>
                <a:latin typeface="Consolas"/>
                <a:cs typeface="Consolas"/>
              </a:rPr>
              <a:t>foo=bar</a:t>
            </a:r>
          </a:p>
          <a:p>
            <a:r>
              <a:rPr lang="en-US" dirty="0" smtClean="0"/>
              <a:t>Multiple name-value pairs separated by ampersand (</a:t>
            </a:r>
            <a:r>
              <a:rPr lang="en-US" dirty="0" smtClean="0">
                <a:latin typeface="Consolas"/>
                <a:cs typeface="Consolas"/>
              </a:rPr>
              <a:t>&amp;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2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application/x-www-form-</a:t>
            </a:r>
            <a:r>
              <a:rPr lang="en-US" dirty="0" err="1"/>
              <a:t>urlencoded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&lt;form action="http://</a:t>
            </a:r>
            <a:r>
              <a:rPr lang="en-US" sz="2400" dirty="0" err="1" smtClean="0">
                <a:latin typeface="Consolas"/>
                <a:cs typeface="Consolas"/>
              </a:rPr>
              <a:t>example.com</a:t>
            </a:r>
            <a:r>
              <a:rPr lang="en-US" sz="2400" dirty="0" smtClean="0">
                <a:latin typeface="Consolas"/>
                <a:cs typeface="Consolas"/>
              </a:rPr>
              <a:t>/grades/submit</a:t>
            </a:r>
            <a:r>
              <a:rPr lang="en-US" sz="2400" dirty="0">
                <a:latin typeface="Consolas"/>
                <a:cs typeface="Consolas"/>
              </a:rPr>
              <a:t>"</a:t>
            </a:r>
            <a:r>
              <a:rPr lang="en-US" sz="2400" dirty="0" smtClean="0">
                <a:latin typeface="Consolas"/>
                <a:cs typeface="Consolas"/>
              </a:rPr>
              <a:t>&gt;</a:t>
            </a:r>
          </a:p>
          <a:p>
            <a:pPr marL="0" lvl="1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  &lt;</a:t>
            </a:r>
            <a:r>
              <a:rPr lang="en-US" sz="2400" dirty="0">
                <a:latin typeface="Consolas"/>
                <a:cs typeface="Consolas"/>
              </a:rPr>
              <a:t>input type="text" name</a:t>
            </a:r>
            <a:r>
              <a:rPr lang="en-US" sz="2400" dirty="0" smtClean="0">
                <a:latin typeface="Consolas"/>
                <a:cs typeface="Consolas"/>
              </a:rPr>
              <a:t>="student" </a:t>
            </a:r>
            <a:r>
              <a:rPr lang="en-US" sz="2400" dirty="0">
                <a:latin typeface="Consolas"/>
                <a:cs typeface="Consolas"/>
              </a:rPr>
              <a:t>value="</a:t>
            </a:r>
            <a:r>
              <a:rPr lang="en-US" sz="2400" dirty="0" smtClean="0">
                <a:latin typeface="Consolas"/>
                <a:cs typeface="Consolas"/>
              </a:rPr>
              <a:t>bar"&gt;</a:t>
            </a:r>
          </a:p>
          <a:p>
            <a:pPr marL="0" lvl="1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  &lt;input type=</a:t>
            </a:r>
            <a:r>
              <a:rPr lang="en-US" sz="2400" dirty="0">
                <a:latin typeface="Consolas"/>
                <a:cs typeface="Consolas"/>
              </a:rPr>
              <a:t>"</a:t>
            </a:r>
            <a:r>
              <a:rPr lang="en-US" sz="2400" dirty="0" smtClean="0">
                <a:latin typeface="Consolas"/>
                <a:cs typeface="Consolas"/>
              </a:rPr>
              <a:t>text</a:t>
            </a:r>
            <a:r>
              <a:rPr lang="en-US" sz="2400" dirty="0">
                <a:latin typeface="Consolas"/>
                <a:cs typeface="Consolas"/>
              </a:rPr>
              <a:t>"</a:t>
            </a:r>
            <a:r>
              <a:rPr lang="en-US" sz="2400" dirty="0" smtClean="0">
                <a:latin typeface="Consolas"/>
                <a:cs typeface="Consolas"/>
              </a:rPr>
              <a:t> name=</a:t>
            </a:r>
            <a:r>
              <a:rPr lang="en-US" sz="2400" dirty="0">
                <a:latin typeface="Consolas"/>
                <a:cs typeface="Consolas"/>
              </a:rPr>
              <a:t>"</a:t>
            </a:r>
            <a:r>
              <a:rPr lang="en-US" sz="2400" dirty="0" smtClean="0">
                <a:latin typeface="Consolas"/>
                <a:cs typeface="Consolas"/>
              </a:rPr>
              <a:t>class</a:t>
            </a:r>
            <a:r>
              <a:rPr lang="en-US" sz="2400" dirty="0">
                <a:latin typeface="Consolas"/>
                <a:cs typeface="Consolas"/>
              </a:rPr>
              <a:t>"</a:t>
            </a:r>
            <a:r>
              <a:rPr lang="en-US" sz="2400" dirty="0" smtClean="0">
                <a:latin typeface="Consolas"/>
                <a:cs typeface="Consolas"/>
              </a:rPr>
              <a:t>&gt;</a:t>
            </a:r>
          </a:p>
          <a:p>
            <a:pPr marL="0" lvl="1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  &lt;input type=</a:t>
            </a:r>
            <a:r>
              <a:rPr lang="en-US" sz="2400" dirty="0">
                <a:latin typeface="Consolas"/>
                <a:cs typeface="Consolas"/>
              </a:rPr>
              <a:t>"</a:t>
            </a:r>
            <a:r>
              <a:rPr lang="en-US" sz="2400" dirty="0" smtClean="0">
                <a:latin typeface="Consolas"/>
                <a:cs typeface="Consolas"/>
              </a:rPr>
              <a:t>text</a:t>
            </a:r>
            <a:r>
              <a:rPr lang="en-US" sz="2400" dirty="0">
                <a:latin typeface="Consolas"/>
                <a:cs typeface="Consolas"/>
              </a:rPr>
              <a:t>"</a:t>
            </a:r>
            <a:r>
              <a:rPr lang="en-US" sz="2400" dirty="0" smtClean="0">
                <a:latin typeface="Consolas"/>
                <a:cs typeface="Consolas"/>
              </a:rPr>
              <a:t> name=</a:t>
            </a:r>
            <a:r>
              <a:rPr lang="en-US" sz="2400" dirty="0">
                <a:latin typeface="Consolas"/>
                <a:cs typeface="Consolas"/>
              </a:rPr>
              <a:t>"</a:t>
            </a:r>
            <a:r>
              <a:rPr lang="en-US" sz="2400" dirty="0" smtClean="0">
                <a:latin typeface="Consolas"/>
                <a:cs typeface="Consolas"/>
              </a:rPr>
              <a:t>grade</a:t>
            </a:r>
            <a:r>
              <a:rPr lang="en-US" sz="2400" dirty="0">
                <a:latin typeface="Consolas"/>
                <a:cs typeface="Consolas"/>
              </a:rPr>
              <a:t>"</a:t>
            </a:r>
            <a:r>
              <a:rPr lang="en-US" sz="2400" dirty="0" smtClean="0">
                <a:latin typeface="Consolas"/>
                <a:cs typeface="Consolas"/>
              </a:rPr>
              <a:t>&gt;</a:t>
            </a:r>
          </a:p>
          <a:p>
            <a:pPr marL="0" lvl="1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  &lt;input type=</a:t>
            </a:r>
            <a:r>
              <a:rPr lang="en-US" sz="2400" dirty="0">
                <a:latin typeface="Consolas"/>
                <a:cs typeface="Consolas"/>
              </a:rPr>
              <a:t>"</a:t>
            </a:r>
            <a:r>
              <a:rPr lang="en-US" sz="2400" dirty="0" smtClean="0">
                <a:latin typeface="Consolas"/>
                <a:cs typeface="Consolas"/>
              </a:rPr>
              <a:t>submit</a:t>
            </a:r>
            <a:r>
              <a:rPr lang="en-US" sz="2400" dirty="0">
                <a:latin typeface="Consolas"/>
                <a:cs typeface="Consolas"/>
              </a:rPr>
              <a:t>"</a:t>
            </a:r>
            <a:r>
              <a:rPr lang="en-US" sz="2400" dirty="0" smtClean="0">
                <a:latin typeface="Consolas"/>
                <a:cs typeface="Consolas"/>
              </a:rPr>
              <a:t> name=</a:t>
            </a:r>
            <a:r>
              <a:rPr lang="en-US" sz="2400" dirty="0">
                <a:latin typeface="Consolas"/>
                <a:cs typeface="Consolas"/>
              </a:rPr>
              <a:t>"</a:t>
            </a:r>
            <a:r>
              <a:rPr lang="en-US" sz="2400" dirty="0" smtClean="0">
                <a:latin typeface="Consolas"/>
                <a:cs typeface="Consolas"/>
              </a:rPr>
              <a:t>submit</a:t>
            </a:r>
            <a:r>
              <a:rPr lang="en-US" sz="2400" dirty="0">
                <a:latin typeface="Consolas"/>
                <a:cs typeface="Consolas"/>
              </a:rPr>
              <a:t>"</a:t>
            </a:r>
            <a:r>
              <a:rPr lang="en-US" sz="2400" dirty="0" smtClean="0">
                <a:latin typeface="Consolas"/>
                <a:cs typeface="Consolas"/>
              </a:rPr>
              <a:t>&gt;</a:t>
            </a:r>
          </a:p>
          <a:p>
            <a:pPr marL="0" lvl="1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&lt;/form&gt;</a:t>
            </a:r>
          </a:p>
          <a:p>
            <a:pPr marL="0" lvl="1" indent="0">
              <a:buNone/>
            </a:pPr>
            <a:endParaRPr lang="en-US" sz="2400" dirty="0">
              <a:latin typeface="Consolas"/>
              <a:cs typeface="Consolas"/>
            </a:endParaRPr>
          </a:p>
          <a:p>
            <a:pPr marL="0" lvl="1" indent="0"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0" lvl="1" indent="0">
              <a:buNone/>
            </a:pPr>
            <a:endParaRPr lang="en-US" sz="2400" dirty="0">
              <a:latin typeface="Consolas"/>
              <a:cs typeface="Consolas"/>
            </a:endParaRPr>
          </a:p>
          <a:p>
            <a:pPr marL="0" lvl="1" indent="0">
              <a:buNone/>
            </a:pPr>
            <a:r>
              <a:rPr lang="en-US" sz="2400" dirty="0">
                <a:latin typeface="Consolas"/>
                <a:cs typeface="Consolas"/>
              </a:rPr>
              <a:t>http://</a:t>
            </a:r>
            <a:r>
              <a:rPr lang="en-US" sz="2400" dirty="0" err="1">
                <a:latin typeface="Consolas"/>
                <a:cs typeface="Consolas"/>
              </a:rPr>
              <a:t>example.com</a:t>
            </a:r>
            <a:r>
              <a:rPr lang="en-US" sz="2400" dirty="0">
                <a:latin typeface="Consolas"/>
                <a:cs typeface="Consolas"/>
              </a:rPr>
              <a:t>/grades/</a:t>
            </a:r>
            <a:r>
              <a:rPr lang="en-US" sz="2400" dirty="0" err="1">
                <a:latin typeface="Consolas"/>
                <a:cs typeface="Consolas"/>
              </a:rPr>
              <a:t>submit?student</a:t>
            </a:r>
            <a:r>
              <a:rPr lang="en-US" sz="2400" dirty="0">
                <a:latin typeface="Consolas"/>
                <a:cs typeface="Consolas"/>
              </a:rPr>
              <a:t>=</a:t>
            </a:r>
            <a:r>
              <a:rPr lang="en-US" sz="2400" dirty="0" err="1">
                <a:latin typeface="Consolas"/>
                <a:cs typeface="Consolas"/>
              </a:rPr>
              <a:t>Adam+</a:t>
            </a:r>
            <a:r>
              <a:rPr lang="en-US" sz="2400" dirty="0" err="1" smtClean="0">
                <a:latin typeface="Consolas"/>
                <a:cs typeface="Consolas"/>
              </a:rPr>
              <a:t>Doupé&amp;</a:t>
            </a:r>
            <a:r>
              <a:rPr lang="en-US" sz="2400" dirty="0" err="1">
                <a:latin typeface="Consolas"/>
                <a:cs typeface="Consolas"/>
              </a:rPr>
              <a:t>class</a:t>
            </a:r>
            <a:r>
              <a:rPr lang="en-US" sz="2400" dirty="0">
                <a:latin typeface="Consolas"/>
                <a:cs typeface="Consolas"/>
              </a:rPr>
              <a:t>=cse+591&amp;grade=A%2B&amp;submit=Submit</a:t>
            </a:r>
          </a:p>
        </p:txBody>
      </p:sp>
      <p:pic>
        <p:nvPicPr>
          <p:cNvPr id="4" name="Picture 3" descr="Screen Shot 2015-01-15 at 9.35.1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"/>
          <a:stretch/>
        </p:blipFill>
        <p:spPr>
          <a:xfrm>
            <a:off x="457200" y="4125853"/>
            <a:ext cx="6299200" cy="444500"/>
          </a:xfrm>
          <a:prstGeom prst="rect">
            <a:avLst/>
          </a:prstGeom>
        </p:spPr>
      </p:pic>
      <p:pic>
        <p:nvPicPr>
          <p:cNvPr id="5" name="Picture 4" descr="Screen Shot 2015-01-15 at 9.38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80655"/>
            <a:ext cx="629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2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application/x-www-form-</a:t>
            </a:r>
            <a:r>
              <a:rPr lang="en-US" dirty="0" err="1"/>
              <a:t>urlencoded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200" dirty="0">
                <a:latin typeface="Consolas"/>
                <a:cs typeface="Consolas"/>
              </a:rPr>
              <a:t>&lt;form action="http://</a:t>
            </a:r>
            <a:r>
              <a:rPr lang="en-US" sz="1200" dirty="0" err="1">
                <a:latin typeface="Consolas"/>
                <a:cs typeface="Consolas"/>
              </a:rPr>
              <a:t>example.com</a:t>
            </a:r>
            <a:r>
              <a:rPr lang="en-US" sz="1200" dirty="0">
                <a:latin typeface="Consolas"/>
                <a:cs typeface="Consolas"/>
              </a:rPr>
              <a:t>/grades/submit</a:t>
            </a:r>
            <a:r>
              <a:rPr lang="en-US" sz="1200" dirty="0" smtClean="0">
                <a:latin typeface="Consolas"/>
                <a:cs typeface="Consolas"/>
              </a:rPr>
              <a:t>" method="POST"&gt;</a:t>
            </a:r>
            <a:endParaRPr lang="en-US" sz="1200" dirty="0">
              <a:latin typeface="Consolas"/>
              <a:cs typeface="Consolas"/>
            </a:endParaRPr>
          </a:p>
          <a:p>
            <a:pPr marL="0" lvl="1" indent="0">
              <a:buNone/>
            </a:pPr>
            <a:r>
              <a:rPr lang="en-US" sz="1200" dirty="0">
                <a:latin typeface="Consolas"/>
                <a:cs typeface="Consolas"/>
              </a:rPr>
              <a:t>  &lt;input type="text" name="student" value="bar"&gt;</a:t>
            </a:r>
          </a:p>
          <a:p>
            <a:pPr marL="0" lvl="1" indent="0">
              <a:buNone/>
            </a:pPr>
            <a:r>
              <a:rPr lang="en-US" sz="1200" dirty="0">
                <a:latin typeface="Consolas"/>
                <a:cs typeface="Consolas"/>
              </a:rPr>
              <a:t>  &lt;input type="text" name="class"&gt;</a:t>
            </a:r>
          </a:p>
          <a:p>
            <a:pPr marL="0" lvl="1" indent="0">
              <a:buNone/>
            </a:pPr>
            <a:r>
              <a:rPr lang="en-US" sz="1200" dirty="0">
                <a:latin typeface="Consolas"/>
                <a:cs typeface="Consolas"/>
              </a:rPr>
              <a:t>  &lt;input type="text" name="grade"&gt;</a:t>
            </a:r>
          </a:p>
          <a:p>
            <a:pPr marL="0" lvl="1" indent="0">
              <a:buNone/>
            </a:pPr>
            <a:r>
              <a:rPr lang="en-US" sz="1200" dirty="0">
                <a:latin typeface="Consolas"/>
                <a:cs typeface="Consolas"/>
              </a:rPr>
              <a:t>  &lt;input type="submit" name="submit"&gt;</a:t>
            </a:r>
          </a:p>
          <a:p>
            <a:pPr marL="0" lvl="1" indent="0">
              <a:buNone/>
            </a:pPr>
            <a:r>
              <a:rPr lang="en-US" sz="1200" dirty="0">
                <a:latin typeface="Consolas"/>
                <a:cs typeface="Consolas"/>
              </a:rPr>
              <a:t>&lt;/form</a:t>
            </a:r>
            <a:r>
              <a:rPr lang="en-US" sz="1200" dirty="0" smtClean="0">
                <a:latin typeface="Consolas"/>
                <a:cs typeface="Consolas"/>
              </a:rPr>
              <a:t>&gt;</a:t>
            </a:r>
          </a:p>
          <a:p>
            <a:pPr marL="0" lvl="1" indent="0">
              <a:buNone/>
            </a:pPr>
            <a:endParaRPr lang="en-US" sz="1200" dirty="0" smtClean="0">
              <a:latin typeface="Consolas"/>
              <a:cs typeface="Consolas"/>
            </a:endParaRPr>
          </a:p>
          <a:p>
            <a:pPr marL="0" lvl="1" indent="0">
              <a:buNone/>
            </a:pPr>
            <a:endParaRPr lang="en-US" sz="1200" dirty="0" smtClean="0">
              <a:latin typeface="Consolas"/>
              <a:cs typeface="Consolas"/>
            </a:endParaRPr>
          </a:p>
          <a:p>
            <a:pPr marL="0" lvl="1" indent="0">
              <a:buNone/>
            </a:pPr>
            <a:endParaRPr lang="en-US" sz="12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POST /grades/submit HTTP/</a:t>
            </a:r>
            <a:r>
              <a:rPr lang="en-US" sz="1200" dirty="0" smtClean="0">
                <a:latin typeface="Consolas"/>
                <a:cs typeface="Consolas"/>
              </a:rPr>
              <a:t>1.1</a:t>
            </a:r>
            <a:endParaRPr lang="en-US" sz="12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Host: </a:t>
            </a:r>
            <a:r>
              <a:rPr lang="en-US" sz="1200" dirty="0" err="1" smtClean="0">
                <a:latin typeface="Consolas"/>
                <a:cs typeface="Consolas"/>
              </a:rPr>
              <a:t>example.com</a:t>
            </a:r>
            <a:endParaRPr lang="en-US" sz="12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User-Agent: Mozilla/5.0 (Macintosh; Intel Mac OS X 10.10; rv:34.0) Gecko/20100101 Firefox/</a:t>
            </a:r>
            <a:r>
              <a:rPr lang="en-US" sz="1200" dirty="0" smtClean="0">
                <a:latin typeface="Consolas"/>
                <a:cs typeface="Consolas"/>
              </a:rPr>
              <a:t>34.0</a:t>
            </a:r>
            <a:endParaRPr lang="en-US" sz="12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Accept: text/</a:t>
            </a:r>
            <a:r>
              <a:rPr lang="en-US" sz="1200" dirty="0" err="1">
                <a:latin typeface="Consolas"/>
                <a:cs typeface="Consolas"/>
              </a:rPr>
              <a:t>html,application</a:t>
            </a:r>
            <a:r>
              <a:rPr lang="en-US" sz="1200" dirty="0">
                <a:latin typeface="Consolas"/>
                <a:cs typeface="Consolas"/>
              </a:rPr>
              <a:t>/</a:t>
            </a:r>
            <a:r>
              <a:rPr lang="en-US" sz="1200" dirty="0" err="1">
                <a:latin typeface="Consolas"/>
                <a:cs typeface="Consolas"/>
              </a:rPr>
              <a:t>xhtml+xml,application</a:t>
            </a:r>
            <a:r>
              <a:rPr lang="en-US" sz="1200" dirty="0">
                <a:latin typeface="Consolas"/>
                <a:cs typeface="Consolas"/>
              </a:rPr>
              <a:t>/</a:t>
            </a:r>
            <a:r>
              <a:rPr lang="en-US" sz="1200" dirty="0" err="1">
                <a:latin typeface="Consolas"/>
                <a:cs typeface="Consolas"/>
              </a:rPr>
              <a:t>xml;q</a:t>
            </a:r>
            <a:r>
              <a:rPr lang="en-US" sz="1200" dirty="0">
                <a:latin typeface="Consolas"/>
                <a:cs typeface="Consolas"/>
              </a:rPr>
              <a:t>=0.9,*/*;q=</a:t>
            </a:r>
            <a:r>
              <a:rPr lang="en-US" sz="1200" dirty="0" smtClean="0">
                <a:latin typeface="Consolas"/>
                <a:cs typeface="Consolas"/>
              </a:rPr>
              <a:t>0.8</a:t>
            </a:r>
            <a:endParaRPr lang="en-US" sz="12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Accept-</a:t>
            </a:r>
            <a:r>
              <a:rPr lang="en-US" sz="1200" dirty="0" smtClean="0">
                <a:latin typeface="Consolas"/>
                <a:cs typeface="Consolas"/>
              </a:rPr>
              <a:t>Language</a:t>
            </a:r>
            <a:r>
              <a:rPr lang="en-US" sz="1200" dirty="0">
                <a:latin typeface="Consolas"/>
                <a:cs typeface="Consolas"/>
              </a:rPr>
              <a:t>: </a:t>
            </a:r>
            <a:r>
              <a:rPr lang="en-US" sz="1200" dirty="0" err="1">
                <a:latin typeface="Consolas"/>
                <a:cs typeface="Consolas"/>
              </a:rPr>
              <a:t>en-US,en;q</a:t>
            </a:r>
            <a:r>
              <a:rPr lang="en-US" sz="1200" dirty="0">
                <a:latin typeface="Consolas"/>
                <a:cs typeface="Consolas"/>
              </a:rPr>
              <a:t>=</a:t>
            </a:r>
            <a:r>
              <a:rPr lang="en-US" sz="1200" dirty="0" smtClean="0">
                <a:latin typeface="Consolas"/>
                <a:cs typeface="Consolas"/>
              </a:rPr>
              <a:t>0.5</a:t>
            </a:r>
            <a:endParaRPr lang="en-US" sz="12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Accept-Encoding: </a:t>
            </a:r>
            <a:r>
              <a:rPr lang="en-US" sz="1200" dirty="0" err="1">
                <a:latin typeface="Consolas"/>
                <a:cs typeface="Consolas"/>
              </a:rPr>
              <a:t>gzip</a:t>
            </a:r>
            <a:r>
              <a:rPr lang="en-US" sz="1200" dirty="0">
                <a:latin typeface="Consolas"/>
                <a:cs typeface="Consolas"/>
              </a:rPr>
              <a:t>, </a:t>
            </a:r>
            <a:r>
              <a:rPr lang="en-US" sz="1200" dirty="0" smtClean="0">
                <a:latin typeface="Consolas"/>
                <a:cs typeface="Consolas"/>
              </a:rPr>
              <a:t>deflate</a:t>
            </a:r>
            <a:endParaRPr lang="en-US" sz="12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Connection: keep-</a:t>
            </a:r>
            <a:r>
              <a:rPr lang="en-US" sz="1200" dirty="0" smtClean="0">
                <a:latin typeface="Consolas"/>
                <a:cs typeface="Consolas"/>
              </a:rPr>
              <a:t>alive</a:t>
            </a:r>
            <a:endParaRPr lang="en-US" sz="12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Content-Type: application/x-www-form-</a:t>
            </a:r>
            <a:r>
              <a:rPr lang="en-US" sz="1200" dirty="0" err="1" smtClean="0">
                <a:latin typeface="Consolas"/>
                <a:cs typeface="Consolas"/>
              </a:rPr>
              <a:t>urlencoded</a:t>
            </a:r>
            <a:endParaRPr lang="en-US" sz="12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Content-Length: </a:t>
            </a:r>
            <a:r>
              <a:rPr lang="en-US" sz="1200" dirty="0" smtClean="0">
                <a:latin typeface="Consolas"/>
                <a:cs typeface="Consolas"/>
              </a:rPr>
              <a:t>68</a:t>
            </a:r>
            <a:endParaRPr lang="en-US" sz="12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12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200" dirty="0">
                <a:latin typeface="Consolas"/>
                <a:cs typeface="Consolas"/>
              </a:rPr>
              <a:t>student=Adam+Doup%C3%A9&amp;class=cse+591&amp;grade=A%2B&amp;submit=</a:t>
            </a:r>
            <a:r>
              <a:rPr lang="en-US" sz="1200" dirty="0" err="1">
                <a:latin typeface="Consolas"/>
                <a:cs typeface="Consolas"/>
              </a:rPr>
              <a:t>Submit+Query</a:t>
            </a:r>
            <a:endParaRPr lang="en-US" sz="1200" dirty="0">
              <a:latin typeface="Consolas"/>
              <a:cs typeface="Consolas"/>
            </a:endParaRPr>
          </a:p>
        </p:txBody>
      </p:sp>
      <p:pic>
        <p:nvPicPr>
          <p:cNvPr id="4" name="Picture 3" descr="Screen Shot 2015-01-15 at 9.55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8" y="3005427"/>
            <a:ext cx="64262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URI/URL describes where to locate a document</a:t>
            </a:r>
          </a:p>
          <a:p>
            <a:r>
              <a:rPr lang="en-US" dirty="0" smtClean="0"/>
              <a:t>HTTP describes how to ask for a document</a:t>
            </a:r>
          </a:p>
          <a:p>
            <a:r>
              <a:rPr lang="en-US" dirty="0" smtClean="0"/>
              <a:t>HTML </a:t>
            </a:r>
            <a:r>
              <a:rPr lang="en-US" dirty="0"/>
              <a:t>a</a:t>
            </a:r>
            <a:r>
              <a:rPr lang="en-US" dirty="0" smtClean="0"/>
              <a:t>nchors and forms describe how to find more information, by describing URIs and HTTP requests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URI</a:t>
            </a:r>
          </a:p>
          <a:p>
            <a:r>
              <a:rPr lang="en-US" dirty="0" smtClean="0"/>
              <a:t>Percent Encoding</a:t>
            </a:r>
          </a:p>
          <a:p>
            <a:r>
              <a:rPr lang="en-US" dirty="0" smtClean="0"/>
              <a:t>HTTP Request</a:t>
            </a:r>
          </a:p>
          <a:p>
            <a:r>
              <a:rPr lang="en-US" dirty="0" smtClean="0"/>
              <a:t>HTTP Response</a:t>
            </a:r>
          </a:p>
          <a:p>
            <a:r>
              <a:rPr lang="en-US" dirty="0" smtClean="0"/>
              <a:t>HTTP Authentication</a:t>
            </a:r>
          </a:p>
          <a:p>
            <a:r>
              <a:rPr lang="en-US" dirty="0" smtClean="0"/>
              <a:t>HTML</a:t>
            </a:r>
          </a:p>
          <a:p>
            <a:r>
              <a:rPr lang="en-US" dirty="0" smtClean="0"/>
              <a:t>HTML Character References</a:t>
            </a:r>
          </a:p>
          <a:p>
            <a:r>
              <a:rPr lang="en-US" dirty="0" smtClean="0"/>
              <a:t>Form </a:t>
            </a:r>
            <a:r>
              <a:rPr lang="en-US" dirty="0" err="1" smtClean="0"/>
              <a:t>Urlencoding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8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Three Central Questions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How to name a resource?</a:t>
            </a:r>
          </a:p>
          <a:p>
            <a:r>
              <a:rPr lang="en-US" noProof="0" smtClean="0"/>
              <a:t>How to request and serve a resource?</a:t>
            </a:r>
          </a:p>
          <a:p>
            <a:r>
              <a:rPr lang="en-US" noProof="0" smtClean="0"/>
              <a:t>How to create hypertext?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5944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Three Central Technologies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How to name a resource</a:t>
            </a:r>
            <a:r>
              <a:rPr lang="en-US" noProof="0" smtClean="0"/>
              <a:t>?</a:t>
            </a:r>
          </a:p>
          <a:p>
            <a:pPr lvl="1"/>
            <a:r>
              <a:rPr lang="en-US" noProof="0" smtClean="0"/>
              <a:t>Uniform Resource Identifier (URI/URL)</a:t>
            </a:r>
            <a:endParaRPr lang="en-US" noProof="0"/>
          </a:p>
          <a:p>
            <a:r>
              <a:rPr lang="en-US" noProof="0"/>
              <a:t>How to request and serve a </a:t>
            </a:r>
            <a:r>
              <a:rPr lang="en-US" noProof="0" smtClean="0"/>
              <a:t>resource?</a:t>
            </a:r>
          </a:p>
          <a:p>
            <a:pPr lvl="1"/>
            <a:r>
              <a:rPr lang="en-US" noProof="0" smtClean="0"/>
              <a:t>Hypertext Transfer Protocol (HTTP)</a:t>
            </a:r>
            <a:endParaRPr lang="en-US" noProof="0"/>
          </a:p>
          <a:p>
            <a:r>
              <a:rPr lang="en-US" noProof="0"/>
              <a:t>How to create hypertext?</a:t>
            </a:r>
          </a:p>
          <a:p>
            <a:pPr lvl="1"/>
            <a:r>
              <a:rPr lang="en-US" noProof="0"/>
              <a:t>Hypertext Markup </a:t>
            </a:r>
            <a:r>
              <a:rPr lang="en-US" noProof="0" smtClean="0"/>
              <a:t>Language (HTML)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415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393864"/>
              </p:ext>
            </p:extLst>
          </p:nvPr>
        </p:nvGraphicFramePr>
        <p:xfrm>
          <a:off x="457200" y="362877"/>
          <a:ext cx="8229600" cy="576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5436547" y="1154590"/>
            <a:ext cx="2235492" cy="16689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15471" y="2833991"/>
            <a:ext cx="2235492" cy="289697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31789" y="3689641"/>
            <a:ext cx="1883682" cy="21462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48697" y="2949858"/>
            <a:ext cx="2083092" cy="21462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01097" y="1317893"/>
            <a:ext cx="2235492" cy="163196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22825" y="244751"/>
            <a:ext cx="2235492" cy="11827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3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adam_seclab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>
          <a:headEnd type="non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97133</TotalTime>
  <Words>3197</Words>
  <Application>Microsoft Macintosh PowerPoint</Application>
  <PresentationFormat>On-screen Show (4:3)</PresentationFormat>
  <Paragraphs>495</Paragraphs>
  <Slides>64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adam_seclab_theme</vt:lpstr>
      <vt:lpstr>The Web</vt:lpstr>
      <vt:lpstr>PowerPoint Presentation</vt:lpstr>
      <vt:lpstr>PowerPoint Presentation</vt:lpstr>
      <vt:lpstr>Sir Tim Berners-Lee</vt:lpstr>
      <vt:lpstr>Birth of the Web</vt:lpstr>
      <vt:lpstr>Design</vt:lpstr>
      <vt:lpstr>Three Central Questions</vt:lpstr>
      <vt:lpstr>Three Central Technologies</vt:lpstr>
      <vt:lpstr>PowerPoint Presentation</vt:lpstr>
      <vt:lpstr>PowerPoint Presentation</vt:lpstr>
      <vt:lpstr>Uniform Resource Identifier</vt:lpstr>
      <vt:lpstr>URI – Syntax </vt:lpstr>
      <vt:lpstr>URI – Syntax</vt:lpstr>
      <vt:lpstr>URI – Syntax </vt:lpstr>
      <vt:lpstr>URI – Reserved Characters</vt:lpstr>
      <vt:lpstr>URI – Percent Encoding</vt:lpstr>
      <vt:lpstr>URI – Percent Encoding</vt:lpstr>
      <vt:lpstr>URI – Absolute vs. Relative</vt:lpstr>
      <vt:lpstr>Hypertext Transport Protocol</vt:lpstr>
      <vt:lpstr>HTTP – Important Terms</vt:lpstr>
      <vt:lpstr>HTTP – Overview</vt:lpstr>
      <vt:lpstr>HTTP – Overview </vt:lpstr>
      <vt:lpstr>HTTP – Overview </vt:lpstr>
      <vt:lpstr>Requests</vt:lpstr>
      <vt:lpstr>Requests – Syntax</vt:lpstr>
      <vt:lpstr>Requests – Methods</vt:lpstr>
      <vt:lpstr>Requests – Methods</vt:lpstr>
      <vt:lpstr>Requests – Example</vt:lpstr>
      <vt:lpstr>Host Header and HTTP/1.1</vt:lpstr>
      <vt:lpstr>Modern Requests</vt:lpstr>
      <vt:lpstr>Responses</vt:lpstr>
      <vt:lpstr>Responses – Syntax</vt:lpstr>
      <vt:lpstr>Responses – Status Codes</vt:lpstr>
      <vt:lpstr>Responses – Status Codes</vt:lpstr>
      <vt:lpstr>Responses – Status Codes</vt:lpstr>
      <vt:lpstr>Requests – Example</vt:lpstr>
      <vt:lpstr>Responses – Example</vt:lpstr>
      <vt:lpstr>HTTP Authentication</vt:lpstr>
      <vt:lpstr>HTTP Basic Authentication</vt:lpstr>
      <vt:lpstr>HTTP 1.1 Authentication</vt:lpstr>
      <vt:lpstr>Monitoring and Modifying HTTP Traffic</vt:lpstr>
      <vt:lpstr>Hypertext Markup Language</vt:lpstr>
      <vt:lpstr>HTML – Overview</vt:lpstr>
      <vt:lpstr>HTML – Tags </vt:lpstr>
      <vt:lpstr>HTML – Tags </vt:lpstr>
      <vt:lpstr>HTML – Tags </vt:lpstr>
      <vt:lpstr>HTML – Tags </vt:lpstr>
      <vt:lpstr>HTML – Hyperlink</vt:lpstr>
      <vt:lpstr>HTML – Basic HTML 5 Page</vt:lpstr>
      <vt:lpstr>HTML – Browsers</vt:lpstr>
      <vt:lpstr>HTML – Parsed HTML 5 Page</vt:lpstr>
      <vt:lpstr>HTML – Parsed HTML 5 Page</vt:lpstr>
      <vt:lpstr>HTML – Character References</vt:lpstr>
      <vt:lpstr>HTML – Character References Example</vt:lpstr>
      <vt:lpstr>HTML – Character References Example</vt:lpstr>
      <vt:lpstr>HTML – Character References Example</vt:lpstr>
      <vt:lpstr>HTML – Forms </vt:lpstr>
      <vt:lpstr>HTML – Forms</vt:lpstr>
      <vt:lpstr>HTML – Forms</vt:lpstr>
      <vt:lpstr>application/x-www-form-urlencoded</vt:lpstr>
      <vt:lpstr>application/x-www-form-urlencoded</vt:lpstr>
      <vt:lpstr>application/x-www-form-urlencoded</vt:lpstr>
      <vt:lpstr>The Web</vt:lpstr>
      <vt:lpstr>Technologies Discussed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2334</cp:revision>
  <cp:lastPrinted>2011-10-05T20:20:50Z</cp:lastPrinted>
  <dcterms:created xsi:type="dcterms:W3CDTF">2011-09-20T20:28:25Z</dcterms:created>
  <dcterms:modified xsi:type="dcterms:W3CDTF">2015-01-15T20:12:17Z</dcterms:modified>
</cp:coreProperties>
</file>